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DDF"/>
          </a:solidFill>
        </a:fill>
      </a:tcStyle>
    </a:wholeTbl>
    <a:band2H>
      <a:tcTxStyle b="def" i="def"/>
      <a:tcStyle>
        <a:tcBdr/>
        <a:fill>
          <a:solidFill>
            <a:srgbClr val="FFE8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E5E5E"/>
        </a:fontRef>
        <a:srgbClr val="5E5E5E"/>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E5E5E"/>
          </a:solidFill>
        </a:fill>
      </a:tcStyle>
    </a:firstRow>
  </a:tblStyle>
  <a:tblStyle styleId="{2708684C-4D16-4618-839F-0558EEFCDFE6}" styleName="">
    <a:tblBg/>
    <a:wholeTbl>
      <a:tcTxStyle b="off"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b="def" i="def"/>
      <a:tcStyle>
        <a:tcBdr/>
        <a:fill>
          <a:solidFill>
            <a:srgbClr val="FFFFFF"/>
          </a:solidFill>
        </a:fill>
      </a:tcStyle>
    </a:band2H>
    <a:firstCol>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in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886609"/>
          <c:y val="0.0643957"/>
          <c:w val="0.906339"/>
          <c:h val="0.828521"/>
        </c:manualLayout>
      </c:layout>
      <c:barChart>
        <c:barDir val="col"/>
        <c:grouping val="clustered"/>
        <c:varyColors val="0"/>
        <c:ser>
          <c:idx val="0"/>
          <c:order val="0"/>
          <c:tx>
            <c:strRef>
              <c:f>Sheet1!$A$2</c:f>
              <c:strCache>
                <c:ptCount val="1"/>
                <c:pt idx="0">
                  <c:v>Region 1</c:v>
                </c:pt>
              </c:strCache>
            </c:strRef>
          </c:tx>
          <c:spPr>
            <a:solidFill>
              <a:schemeClr val="accent1"/>
            </a:solidFill>
            <a:ln w="12700" cap="flat">
              <a:noFill/>
              <a:miter lim="400000"/>
            </a:ln>
            <a:effectLst/>
          </c:spPr>
          <c:invertIfNegative val="0"/>
          <c:dLbls>
            <c:numFmt formatCode="0" sourceLinked="0"/>
            <c:txPr>
              <a:bodyPr/>
              <a:lstStyle/>
              <a:p>
                <a:pPr>
                  <a:defRPr b="0" i="0" strike="noStrike" sz="1000" u="none">
                    <a:solidFill>
                      <a:srgbClr val="5E5E5E"/>
                    </a:solidFill>
                    <a:latin typeface="Helvetica"/>
                  </a:defRPr>
                </a:pPr>
              </a:p>
            </c:txPr>
            <c:dLblPos val="outEnd"/>
            <c:showLegendKey val="0"/>
            <c:showVal val="0"/>
            <c:showCatName val="0"/>
            <c:showSerName val="0"/>
            <c:showPercent val="0"/>
            <c:showBubbleSize val="0"/>
            <c:showLeaderLines val="0"/>
          </c:dLbls>
          <c:cat>
            <c:strRef>
              <c:f>Sheet1!$B$1:$D$1</c:f>
              <c:strCache>
                <c:ptCount val="3"/>
                <c:pt idx="0">
                  <c:v>Nolde Forest</c:v>
                </c:pt>
                <c:pt idx="1">
                  <c:v>Angelica Park 1</c:v>
                </c:pt>
                <c:pt idx="2">
                  <c:v>Angelica Park 2</c:v>
                </c:pt>
              </c:strCache>
            </c:strRef>
          </c:cat>
          <c:val>
            <c:numRef>
              <c:f>Sheet1!$B$2:$D$2</c:f>
              <c:numCache>
                <c:ptCount val="3"/>
                <c:pt idx="0">
                  <c:v>52.000000</c:v>
                </c:pt>
                <c:pt idx="1">
                  <c:v>81.000000</c:v>
                </c:pt>
                <c:pt idx="2">
                  <c:v>83.000000</c:v>
                </c:pt>
              </c:numCache>
            </c:numRef>
          </c:val>
        </c:ser>
        <c:ser>
          <c:idx val="1"/>
          <c:order val="1"/>
          <c:tx>
            <c:strRef>
              <c:f>Sheet1!$A$3</c:f>
              <c:strCache>
                <c:ptCount val="1"/>
                <c:pt idx="0">
                  <c:v>Region 2</c:v>
                </c:pt>
              </c:strCache>
            </c:strRef>
          </c:tx>
          <c:spPr>
            <a:solidFill>
              <a:schemeClr val="accent3"/>
            </a:solidFill>
            <a:ln w="12700" cap="flat">
              <a:noFill/>
              <a:miter lim="400000"/>
            </a:ln>
            <a:effectLst/>
          </c:spPr>
          <c:invertIfNegative val="0"/>
          <c:dLbls>
            <c:numFmt formatCode="0" sourceLinked="0"/>
            <c:txPr>
              <a:bodyPr/>
              <a:lstStyle/>
              <a:p>
                <a:pPr>
                  <a:defRPr b="0" i="0" strike="noStrike" sz="1000" u="none">
                    <a:solidFill>
                      <a:srgbClr val="5E5E5E"/>
                    </a:solidFill>
                    <a:latin typeface="Helvetica"/>
                  </a:defRPr>
                </a:pPr>
              </a:p>
            </c:txPr>
            <c:dLblPos val="outEnd"/>
            <c:showLegendKey val="0"/>
            <c:showVal val="0"/>
            <c:showCatName val="0"/>
            <c:showSerName val="0"/>
            <c:showPercent val="0"/>
            <c:showBubbleSize val="0"/>
            <c:showLeaderLines val="0"/>
          </c:dLbls>
          <c:cat>
            <c:strRef>
              <c:f>Sheet1!$B$1:$D$1</c:f>
              <c:strCache>
                <c:ptCount val="3"/>
                <c:pt idx="0">
                  <c:v>Nolde Forest</c:v>
                </c:pt>
                <c:pt idx="1">
                  <c:v>Angelica Park 1</c:v>
                </c:pt>
                <c:pt idx="2">
                  <c:v>Angelica Park 2</c:v>
                </c:pt>
              </c:strCache>
            </c:strRef>
          </c:cat>
          <c:val>
            <c:numRef>
              <c:f>Sheet1!$B$3:$D$3</c:f>
              <c:numCache>
                <c:ptCount val="3"/>
                <c:pt idx="0">
                  <c:v>140.000000</c:v>
                </c:pt>
                <c:pt idx="1">
                  <c:v>372.000000</c:v>
                </c:pt>
                <c:pt idx="2">
                  <c:v>384.000000</c:v>
                </c:pt>
              </c:numCache>
            </c:numRef>
          </c:val>
        </c:ser>
        <c:gapWidth val="40"/>
        <c:overlap val="-1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3400" u="none">
                <a:solidFill>
                  <a:srgbClr val="000000"/>
                </a:solidFill>
                <a:latin typeface="Helvetica Neue"/>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0" sourceLinked="0"/>
        <c:majorTickMark val="none"/>
        <c:minorTickMark val="none"/>
        <c:tickLblPos val="nextTo"/>
        <c:spPr>
          <a:ln w="12700" cap="flat">
            <a:noFill/>
            <a:prstDash val="solid"/>
            <a:miter lim="400000"/>
          </a:ln>
        </c:spPr>
        <c:txPr>
          <a:bodyPr rot="0"/>
          <a:lstStyle/>
          <a:p>
            <a:pPr>
              <a:defRPr b="0" i="0" strike="noStrike" sz="3400" u="none">
                <a:solidFill>
                  <a:srgbClr val="000000"/>
                </a:solidFill>
                <a:latin typeface="Helvetica Neue"/>
              </a:defRPr>
            </a:pPr>
          </a:p>
        </c:txPr>
        <c:crossAx val="2094734552"/>
        <c:crosses val="autoZero"/>
        <c:crossBetween val="between"/>
        <c:majorUnit val="100"/>
        <c:minorUnit val="50"/>
      </c:valAx>
      <c:spPr>
        <a:noFill/>
        <a:ln w="12700" cap="flat">
          <a:noFill/>
          <a:miter lim="400000"/>
        </a:ln>
        <a:effectLst/>
      </c:spPr>
    </c:plotArea>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Shape 199"/>
          <p:cNvSpPr/>
          <p:nvPr>
            <p:ph type="sldImg"/>
          </p:nvPr>
        </p:nvSpPr>
        <p:spPr>
          <a:prstGeom prst="rect">
            <a:avLst/>
          </a:prstGeom>
        </p:spPr>
        <p:txBody>
          <a:bodyPr/>
          <a:lstStyle/>
          <a:p>
            <a:pPr/>
          </a:p>
        </p:txBody>
      </p:sp>
      <p:sp>
        <p:nvSpPr>
          <p:cNvPr id="200" name="Shape 200"/>
          <p:cNvSpPr/>
          <p:nvPr>
            <p:ph type="body" sz="quarter" idx="1"/>
          </p:nvPr>
        </p:nvSpPr>
        <p:spPr>
          <a:prstGeom prst="rect">
            <a:avLst/>
          </a:prstGeom>
        </p:spPr>
        <p:txBody>
          <a:bodyPr/>
          <a:lstStyle/>
          <a:p>
            <a:pPr/>
            <a:r>
              <a:t>Takeaway: when salt gets into the groundwater it’s more impactful and also harder to remedy, and it can be prevented here in A creek and that’s good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p:spTree>
      <p:nvGrpSpPr>
        <p:cNvPr id="1" name=""/>
        <p:cNvGrpSpPr/>
        <p:nvPr/>
      </p:nvGrpSpPr>
      <p:grpSpPr>
        <a:xfrm>
          <a:off x="0" y="0"/>
          <a:ext cx="0" cy="0"/>
          <a:chOff x="0" y="0"/>
          <a:chExt cx="0" cy="0"/>
        </a:xfrm>
      </p:grpSpPr>
      <p:sp>
        <p:nvSpPr>
          <p:cNvPr id="11" name="Body Level One…"/>
          <p:cNvSpPr txBox="1"/>
          <p:nvPr>
            <p:ph type="body" sz="quarter" idx="1" hasCustomPrompt="1"/>
          </p:nvPr>
        </p:nvSpPr>
        <p:spPr>
          <a:xfrm>
            <a:off x="1201340" y="11859862"/>
            <a:ext cx="21971005" cy="636982"/>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12" name="Presentation Title"/>
          <p:cNvSpPr txBox="1"/>
          <p:nvPr>
            <p:ph type="title" hasCustomPrompt="1"/>
          </p:nvPr>
        </p:nvSpPr>
        <p:spPr>
          <a:xfrm>
            <a:off x="1206496" y="2574991"/>
            <a:ext cx="21971005" cy="4648204"/>
          </a:xfrm>
          <a:prstGeom prst="rect">
            <a:avLst/>
          </a:prstGeom>
        </p:spPr>
        <p:txBody>
          <a:bodyPr anchor="b"/>
          <a:lstStyle>
            <a:lvl1pPr>
              <a:defRPr spc="-232" sz="11600"/>
            </a:lvl1pPr>
          </a:lstStyle>
          <a:p>
            <a:pPr/>
            <a:r>
              <a:t>Presentation Title</a:t>
            </a:r>
          </a:p>
        </p:txBody>
      </p:sp>
      <p:sp>
        <p:nvSpPr>
          <p:cNvPr id="13" name="Body Level One…"/>
          <p:cNvSpPr txBox="1"/>
          <p:nvPr>
            <p:ph type="body" sz="quarter" idx="21" hasCustomPrompt="1"/>
          </p:nvPr>
        </p:nvSpPr>
        <p:spPr>
          <a:xfrm>
            <a:off x="1201342" y="7223190"/>
            <a:ext cx="21971002" cy="1905003"/>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numCol="1" spcCol="38100"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5"/>
            <a:ext cx="21971000" cy="7241587"/>
          </a:xfrm>
          <a:prstGeom prst="rect">
            <a:avLst/>
          </a:prstGeom>
        </p:spPr>
        <p:txBody>
          <a:bodyPr numCol="1" spcCol="38100" anchor="b"/>
          <a:lstStyle>
            <a:lvl1pPr marL="0" indent="0" algn="ctr">
              <a:lnSpc>
                <a:spcPct val="80000"/>
              </a:lnSpc>
              <a:spcBef>
                <a:spcPts val="0"/>
              </a:spcBef>
              <a:buSzTx/>
              <a:buNone/>
              <a:defRPr b="1" spc="-250" sz="25000"/>
            </a:lvl1pPr>
            <a:lvl2pPr marL="0" indent="0" algn="ctr">
              <a:lnSpc>
                <a:spcPct val="80000"/>
              </a:lnSpc>
              <a:spcBef>
                <a:spcPts val="0"/>
              </a:spcBef>
              <a:buSzTx/>
              <a:buNone/>
              <a:defRPr b="1" spc="-250" sz="25000"/>
            </a:lvl2pPr>
            <a:lvl3pPr marL="0" indent="0" algn="ctr">
              <a:lnSpc>
                <a:spcPct val="80000"/>
              </a:lnSpc>
              <a:spcBef>
                <a:spcPts val="0"/>
              </a:spcBef>
              <a:buSzTx/>
              <a:buNone/>
              <a:defRPr b="1" spc="-250" sz="25000"/>
            </a:lvl3pPr>
            <a:lvl4pPr marL="0" indent="0" algn="ctr">
              <a:lnSpc>
                <a:spcPct val="80000"/>
              </a:lnSpc>
              <a:spcBef>
                <a:spcPts val="0"/>
              </a:spcBef>
              <a:buSzTx/>
              <a:buNone/>
              <a:defRPr b="1" spc="-250" sz="25000"/>
            </a:lvl4pPr>
            <a:lvl5pPr marL="0" indent="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8" tIns="45718" rIns="45718" bIns="45718" numCol="1" spcCol="38100"/>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Body Level One…"/>
          <p:cNvSpPr txBox="1"/>
          <p:nvPr>
            <p:ph type="body" sz="quarter" idx="1" hasCustomPrompt="1"/>
          </p:nvPr>
        </p:nvSpPr>
        <p:spPr>
          <a:xfrm>
            <a:off x="2430022" y="10675453"/>
            <a:ext cx="20200057" cy="636982"/>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Attribution</a:t>
            </a:r>
          </a:p>
          <a:p>
            <a:pPr lvl="1"/>
            <a:r>
              <a:t/>
            </a:r>
          </a:p>
          <a:p>
            <a:pPr lvl="2"/>
            <a:r>
              <a:t/>
            </a:r>
          </a:p>
          <a:p>
            <a:pPr lvl="3"/>
            <a:r>
              <a:t/>
            </a:r>
          </a:p>
          <a:p>
            <a:pPr lvl="4"/>
            <a:r>
              <a:t/>
            </a:r>
          </a:p>
        </p:txBody>
      </p:sp>
      <p:sp>
        <p:nvSpPr>
          <p:cNvPr id="116" name="Body Level One…"/>
          <p:cNvSpPr txBox="1"/>
          <p:nvPr>
            <p:ph type="body" sz="half" idx="21" hasCustomPrompt="1"/>
          </p:nvPr>
        </p:nvSpPr>
        <p:spPr>
          <a:xfrm>
            <a:off x="1753923" y="4939860"/>
            <a:ext cx="20876154" cy="3836283"/>
          </a:xfrm>
          <a:prstGeom prst="rect">
            <a:avLst/>
          </a:prstGeom>
        </p:spPr>
        <p:txBody>
          <a:bodyPr numCol="1" spcCol="38100"/>
          <a:lstStyle>
            <a:lvl1pPr marL="131850" indent="37172">
              <a:spcBef>
                <a:spcPts val="0"/>
              </a:spcBef>
              <a:buSzTx/>
              <a:buNone/>
              <a:defRPr spc="-200" sz="8500">
                <a:latin typeface="Helvetica Neue Medium"/>
                <a:ea typeface="Helvetica Neue Medium"/>
                <a:cs typeface="Helvetica Neue Medium"/>
                <a:sym typeface="Helvetica Neue Medium"/>
              </a:defRPr>
            </a:lvl1pPr>
          </a:lstStyle>
          <a:p>
            <a:pPr/>
            <a:r>
              <a:t>“Notable Quote”</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Image"/>
          <p:cNvSpPr/>
          <p:nvPr>
            <p:ph type="pic" sz="quarter" idx="21"/>
          </p:nvPr>
        </p:nvSpPr>
        <p:spPr>
          <a:xfrm>
            <a:off x="15760700" y="1016000"/>
            <a:ext cx="7439099" cy="5949678"/>
          </a:xfrm>
          <a:prstGeom prst="rect">
            <a:avLst/>
          </a:prstGeom>
        </p:spPr>
        <p:txBody>
          <a:bodyPr lIns="91439" tIns="45719" rIns="91439" bIns="45719" numCol="1" spcCol="38100">
            <a:noAutofit/>
          </a:bodyPr>
          <a:lstStyle/>
          <a:p>
            <a:pPr/>
          </a:p>
        </p:txBody>
      </p:sp>
      <p:sp>
        <p:nvSpPr>
          <p:cNvPr id="125" name="Image"/>
          <p:cNvSpPr/>
          <p:nvPr>
            <p:ph type="pic" sz="half" idx="22"/>
          </p:nvPr>
        </p:nvSpPr>
        <p:spPr>
          <a:xfrm>
            <a:off x="13500100" y="3978275"/>
            <a:ext cx="10439400" cy="12150181"/>
          </a:xfrm>
          <a:prstGeom prst="rect">
            <a:avLst/>
          </a:prstGeom>
        </p:spPr>
        <p:txBody>
          <a:bodyPr lIns="91439" tIns="45719" rIns="91439" bIns="45719" numCol="1" spcCol="38100">
            <a:noAutofit/>
          </a:bodyPr>
          <a:lstStyle/>
          <a:p>
            <a:pPr/>
          </a:p>
        </p:txBody>
      </p:sp>
      <p:sp>
        <p:nvSpPr>
          <p:cNvPr id="126" name="Image"/>
          <p:cNvSpPr/>
          <p:nvPr>
            <p:ph type="pic" idx="23"/>
          </p:nvPr>
        </p:nvSpPr>
        <p:spPr>
          <a:xfrm>
            <a:off x="-139700" y="495300"/>
            <a:ext cx="16611600" cy="12458700"/>
          </a:xfrm>
          <a:prstGeom prst="rect">
            <a:avLst/>
          </a:prstGeom>
        </p:spPr>
        <p:txBody>
          <a:bodyPr lIns="91439" tIns="45719" rIns="91439" bIns="45719" numCol="1" spcCol="38100">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Image"/>
          <p:cNvSpPr/>
          <p:nvPr>
            <p:ph type="pic" idx="21"/>
          </p:nvPr>
        </p:nvSpPr>
        <p:spPr>
          <a:xfrm>
            <a:off x="-1333500" y="-5524500"/>
            <a:ext cx="27051000" cy="21640800"/>
          </a:xfrm>
          <a:prstGeom prst="rect">
            <a:avLst/>
          </a:prstGeom>
        </p:spPr>
        <p:txBody>
          <a:bodyPr lIns="91439" tIns="45719" rIns="91439" bIns="45719" numCol="1" spcCol="38100">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666699290_02_crop_3159x1892.jpg"/>
          <p:cNvSpPr/>
          <p:nvPr>
            <p:ph type="pic" idx="21"/>
          </p:nvPr>
        </p:nvSpPr>
        <p:spPr>
          <a:xfrm>
            <a:off x="-1155700" y="-1295400"/>
            <a:ext cx="26746200" cy="16018933"/>
          </a:xfrm>
          <a:prstGeom prst="rect">
            <a:avLst/>
          </a:prstGeom>
        </p:spPr>
        <p:txBody>
          <a:bodyPr lIns="91439" tIns="45719" rIns="91439" bIns="45719" numCol="1" spcCol="38100">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Body Level One…"/>
          <p:cNvSpPr txBox="1"/>
          <p:nvPr>
            <p:ph type="body" sz="quarter" idx="1" hasCustomPrompt="1"/>
          </p:nvPr>
        </p:nvSpPr>
        <p:spPr>
          <a:xfrm>
            <a:off x="1207690" y="1106137"/>
            <a:ext cx="21968621" cy="636982"/>
          </a:xfrm>
          <a:prstGeom prst="rect">
            <a:avLst/>
          </a:prstGeom>
        </p:spPr>
        <p:txBody>
          <a:bodyPr lIns="45718" tIns="45718" rIns="45718" bIns="45718" numCol="1" spcCol="38100"/>
          <a:lstStyle>
            <a:lvl1pPr marL="0" indent="0" defTabSz="825500">
              <a:lnSpc>
                <a:spcPct val="100000"/>
              </a:lnSpc>
              <a:spcBef>
                <a:spcPts val="0"/>
              </a:spcBef>
              <a:buSzTx/>
              <a:buNone/>
              <a:defRPr b="1" sz="3600"/>
            </a:lvl1pPr>
            <a:lvl2pPr marL="1066800" indent="-457200" defTabSz="825500">
              <a:lnSpc>
                <a:spcPct val="100000"/>
              </a:lnSpc>
              <a:spcBef>
                <a:spcPts val="0"/>
              </a:spcBef>
              <a:defRPr b="1" sz="3600"/>
            </a:lvl2pPr>
            <a:lvl3pPr marL="1676400" indent="-457200" defTabSz="825500">
              <a:lnSpc>
                <a:spcPct val="100000"/>
              </a:lnSpc>
              <a:spcBef>
                <a:spcPts val="0"/>
              </a:spcBef>
              <a:defRPr b="1" sz="3600"/>
            </a:lvl3pPr>
            <a:lvl4pPr marL="2286000" indent="-457200" defTabSz="825500">
              <a:lnSpc>
                <a:spcPct val="100000"/>
              </a:lnSpc>
              <a:spcBef>
                <a:spcPts val="0"/>
              </a:spcBef>
              <a:defRPr b="1" sz="3600"/>
            </a:lvl4pPr>
            <a:lvl5pPr marL="2895600" indent="-457200" defTabSz="825500">
              <a:lnSpc>
                <a:spcPct val="100000"/>
              </a:lnSpc>
              <a:spcBef>
                <a:spcPts val="0"/>
              </a:spcBef>
              <a:defRPr b="1" sz="3600"/>
            </a:lvl5pPr>
          </a:lstStyle>
          <a:p>
            <a:pPr/>
            <a:r>
              <a:t>Author and Date</a:t>
            </a:r>
          </a:p>
          <a:p>
            <a:pPr lvl="1"/>
            <a:r>
              <a:t/>
            </a:r>
          </a:p>
          <a:p>
            <a:pPr lvl="2"/>
            <a:r>
              <a:t/>
            </a:r>
          </a:p>
          <a:p>
            <a:pPr lvl="3"/>
            <a:r>
              <a:t/>
            </a:r>
          </a:p>
          <a:p>
            <a:pPr lvl="4"/>
            <a:r>
              <a:t/>
            </a:r>
          </a:p>
        </p:txBody>
      </p:sp>
      <p:sp>
        <p:nvSpPr>
          <p:cNvPr id="24" name="Body Level One…"/>
          <p:cNvSpPr txBox="1"/>
          <p:nvPr>
            <p:ph type="body" sz="quarter" idx="22" hasCustomPrompt="1"/>
          </p:nvPr>
        </p:nvSpPr>
        <p:spPr>
          <a:xfrm>
            <a:off x="1206500" y="11609909"/>
            <a:ext cx="21971000" cy="1116955"/>
          </a:xfrm>
          <a:prstGeom prst="rect">
            <a:avLst/>
          </a:prstGeom>
        </p:spPr>
        <p:txBody>
          <a:bodyPr numCol="1" spcCol="38100"/>
          <a:lstStyle>
            <a:lvl1pPr marL="0" indent="0" defTabSz="825500">
              <a:lnSpc>
                <a:spcPct val="100000"/>
              </a:lnSpc>
              <a:spcBef>
                <a:spcPts val="0"/>
              </a:spcBef>
              <a:buSzTx/>
              <a:buNone/>
              <a:defRPr b="1" sz="5500"/>
            </a:lvl1pPr>
          </a:lstStyle>
          <a:p>
            <a:pPr/>
            <a:r>
              <a:t>Presentation Subtitle</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910457886_1434x1669.jpg"/>
          <p:cNvSpPr/>
          <p:nvPr>
            <p:ph type="pic" idx="21"/>
          </p:nvPr>
        </p:nvSpPr>
        <p:spPr>
          <a:xfrm>
            <a:off x="10972800" y="-203200"/>
            <a:ext cx="12144837" cy="14135100"/>
          </a:xfrm>
          <a:prstGeom prst="rect">
            <a:avLst/>
          </a:prstGeom>
        </p:spPr>
        <p:txBody>
          <a:bodyPr lIns="91439" tIns="45719" rIns="91439" bIns="45719" numCol="1" spcCol="38100">
            <a:noAutofit/>
          </a:bodyPr>
          <a:lstStyle/>
          <a:p>
            <a:pPr/>
          </a:p>
        </p:txBody>
      </p:sp>
      <p:sp>
        <p:nvSpPr>
          <p:cNvPr id="33" name="Slide Title"/>
          <p:cNvSpPr txBox="1"/>
          <p:nvPr>
            <p:ph type="title" hasCustomPrompt="1"/>
          </p:nvPr>
        </p:nvSpPr>
        <p:spPr>
          <a:xfrm>
            <a:off x="1206500" y="1270000"/>
            <a:ext cx="9779000" cy="5882274"/>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numCol="1" spcCol="38100"/>
          <a:lstStyle>
            <a:lvl1pPr marL="0" indent="0" defTabSz="825500">
              <a:lnSpc>
                <a:spcPct val="100000"/>
              </a:lnSpc>
              <a:spcBef>
                <a:spcPts val="0"/>
              </a:spcBef>
              <a:buSzTx/>
              <a:buNone/>
              <a:defRPr b="1" sz="5500"/>
            </a:lvl1pPr>
            <a:lvl2pPr marL="0" indent="0" defTabSz="825500">
              <a:lnSpc>
                <a:spcPct val="100000"/>
              </a:lnSpc>
              <a:spcBef>
                <a:spcPts val="0"/>
              </a:spcBef>
              <a:buSzTx/>
              <a:buNone/>
              <a:defRPr b="1" sz="5500"/>
            </a:lvl2pPr>
            <a:lvl3pPr marL="0" indent="0" defTabSz="825500">
              <a:lnSpc>
                <a:spcPct val="100000"/>
              </a:lnSpc>
              <a:spcBef>
                <a:spcPts val="0"/>
              </a:spcBef>
              <a:buSzTx/>
              <a:buNone/>
              <a:defRPr b="1" sz="5500"/>
            </a:lvl3pPr>
            <a:lvl4pPr marL="0" indent="0" defTabSz="825500">
              <a:lnSpc>
                <a:spcPct val="100000"/>
              </a:lnSpc>
              <a:spcBef>
                <a:spcPts val="0"/>
              </a:spcBef>
              <a:buSzTx/>
              <a:buNone/>
              <a:defRPr b="1" sz="5500"/>
            </a:lvl4pPr>
            <a:lvl5pPr marL="0" indent="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xfrm>
            <a:off x="1206500" y="1079500"/>
            <a:ext cx="21971000" cy="1433164"/>
          </a:xfrm>
          <a:prstGeom prst="rect">
            <a:avLst/>
          </a:prstGeom>
        </p:spPr>
        <p:txBody>
          <a:bodyPr/>
          <a:lstStyle/>
          <a:p>
            <a:pPr/>
            <a:r>
              <a:t>Slide Title</a:t>
            </a:r>
          </a:p>
        </p:txBody>
      </p:sp>
      <p:sp>
        <p:nvSpPr>
          <p:cNvPr id="43" name="Body Level One…"/>
          <p:cNvSpPr txBox="1"/>
          <p:nvPr>
            <p:ph type="body" sz="quarter" idx="1" hasCustomPrompt="1"/>
          </p:nvPr>
        </p:nvSpPr>
        <p:spPr>
          <a:xfrm>
            <a:off x="1206500" y="2372960"/>
            <a:ext cx="21971000" cy="934782"/>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44" name="Body Level One…"/>
          <p:cNvSpPr txBox="1"/>
          <p:nvPr>
            <p:ph type="body" idx="21" hasCustomPrompt="1"/>
          </p:nvPr>
        </p:nvSpPr>
        <p:spPr>
          <a:prstGeom prst="rect">
            <a:avLst/>
          </a:prstGeom>
        </p:spPr>
        <p:txBody>
          <a:bodyPr numCol="1" spcCol="38100"/>
          <a:lstStyle/>
          <a:p>
            <a:pPr/>
            <a:r>
              <a:t>Slide bullet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Body Level One…"/>
          <p:cNvSpPr txBox="1"/>
          <p:nvPr>
            <p:ph type="body" sz="quarter" idx="1" hasCustomPrompt="1"/>
          </p:nvPr>
        </p:nvSpPr>
        <p:spPr>
          <a:xfrm>
            <a:off x="1206500" y="2372960"/>
            <a:ext cx="9779000" cy="934782"/>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61" name="Body Level One…"/>
          <p:cNvSpPr txBox="1"/>
          <p:nvPr>
            <p:ph type="body" sz="half" idx="21" hasCustomPrompt="1"/>
          </p:nvPr>
        </p:nvSpPr>
        <p:spPr>
          <a:xfrm>
            <a:off x="1206500" y="4248503"/>
            <a:ext cx="9779000" cy="8256631"/>
          </a:xfrm>
          <a:prstGeom prst="rect">
            <a:avLst/>
          </a:prstGeom>
        </p:spPr>
        <p:txBody>
          <a:bodyPr numCol="1" spcCol="38100"/>
          <a:lstStyle/>
          <a:p>
            <a:pPr/>
            <a:r>
              <a:t>Slide bullet text</a:t>
            </a:r>
          </a:p>
        </p:txBody>
      </p:sp>
      <p:sp>
        <p:nvSpPr>
          <p:cNvPr id="62" name="660384004_1290x1720.jpg"/>
          <p:cNvSpPr/>
          <p:nvPr>
            <p:ph type="pic" idx="22"/>
          </p:nvPr>
        </p:nvSpPr>
        <p:spPr>
          <a:xfrm>
            <a:off x="12192000" y="-407266"/>
            <a:ext cx="10916874" cy="14555833"/>
          </a:xfrm>
          <a:prstGeom prst="rect">
            <a:avLst/>
          </a:prstGeom>
        </p:spPr>
        <p:txBody>
          <a:bodyPr lIns="91439" tIns="45719" rIns="91439" bIns="45719" numCol="1" spcCol="38100">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5"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500" y="13085233"/>
            <a:ext cx="368504"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51"/>
          </a:xfrm>
          <a:prstGeom prst="rect">
            <a:avLst/>
          </a:prstGeom>
        </p:spPr>
        <p:txBody>
          <a:bodyPr/>
          <a:lstStyle/>
          <a:p>
            <a:pPr/>
            <a:r>
              <a:t>Slide Title</a:t>
            </a:r>
          </a:p>
        </p:txBody>
      </p:sp>
      <p:sp>
        <p:nvSpPr>
          <p:cNvPr id="80" name="Body Level One…"/>
          <p:cNvSpPr txBox="1"/>
          <p:nvPr>
            <p:ph type="body" sz="quarter" idx="1" hasCustomPrompt="1"/>
          </p:nvPr>
        </p:nvSpPr>
        <p:spPr>
          <a:xfrm>
            <a:off x="1206500" y="2372960"/>
            <a:ext cx="21971000" cy="934782"/>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Slide Subtitle</a:t>
            </a:r>
          </a:p>
          <a:p>
            <a:pPr lvl="1"/>
            <a:r>
              <a:t/>
            </a:r>
          </a:p>
          <a:p>
            <a:pPr lvl="2"/>
            <a:r>
              <a:t/>
            </a:r>
          </a:p>
          <a:p>
            <a:pPr lvl="3"/>
            <a:r>
              <a:t/>
            </a:r>
          </a:p>
          <a:p>
            <a:pPr lvl="4"/>
            <a:r>
              <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Body Level One…"/>
          <p:cNvSpPr txBox="1"/>
          <p:nvPr>
            <p:ph type="body" sz="quarter" idx="1" hasCustomPrompt="1"/>
          </p:nvPr>
        </p:nvSpPr>
        <p:spPr>
          <a:xfrm>
            <a:off x="1206500" y="2372960"/>
            <a:ext cx="21971000" cy="934782"/>
          </a:xfrm>
          <a:prstGeom prst="rect">
            <a:avLst/>
          </a:prstGeom>
        </p:spPr>
        <p:txBody>
          <a:bodyPr lIns="45718" tIns="45718" rIns="45718" bIns="45718" numCol="1" spcCol="38100"/>
          <a:lstStyle>
            <a:lvl1pPr marL="0" indent="0" defTabSz="825500">
              <a:lnSpc>
                <a:spcPct val="100000"/>
              </a:lnSpc>
              <a:spcBef>
                <a:spcPts val="0"/>
              </a:spcBef>
              <a:buSzTx/>
              <a:buNone/>
              <a:defRPr b="1" sz="5500"/>
            </a:lvl1pPr>
            <a:lvl2pPr marL="1308100" indent="-698500" defTabSz="825500">
              <a:lnSpc>
                <a:spcPct val="100000"/>
              </a:lnSpc>
              <a:spcBef>
                <a:spcPts val="0"/>
              </a:spcBef>
              <a:defRPr b="1" sz="5500"/>
            </a:lvl2pPr>
            <a:lvl3pPr marL="1917700" indent="-698500" defTabSz="825500">
              <a:lnSpc>
                <a:spcPct val="100000"/>
              </a:lnSpc>
              <a:spcBef>
                <a:spcPts val="0"/>
              </a:spcBef>
              <a:defRPr b="1" sz="5500"/>
            </a:lvl3pPr>
            <a:lvl4pPr marL="2527300" indent="-698500" defTabSz="825500">
              <a:lnSpc>
                <a:spcPct val="100000"/>
              </a:lnSpc>
              <a:spcBef>
                <a:spcPts val="0"/>
              </a:spcBef>
              <a:defRPr b="1" sz="5500"/>
            </a:lvl4pPr>
            <a:lvl5pPr marL="3136900" indent="-698500" defTabSz="825500">
              <a:lnSpc>
                <a:spcPct val="100000"/>
              </a:lnSpc>
              <a:spcBef>
                <a:spcPts val="0"/>
              </a:spcBef>
              <a:defRPr b="1" sz="5500"/>
            </a:lvl5pPr>
          </a:lstStyle>
          <a:p>
            <a:pPr/>
            <a:r>
              <a:t>Agenda Subtitle</a:t>
            </a:r>
          </a:p>
          <a:p>
            <a:pPr lvl="1"/>
            <a:r>
              <a:t/>
            </a:r>
          </a:p>
          <a:p>
            <a:pPr lvl="2"/>
            <a:r>
              <a:t/>
            </a:r>
          </a:p>
          <a:p>
            <a:pPr lvl="3"/>
            <a:r>
              <a:t/>
            </a:r>
          </a:p>
          <a:p>
            <a:pPr lvl="4"/>
            <a:r>
              <a:t/>
            </a:r>
          </a:p>
        </p:txBody>
      </p:sp>
      <p:sp>
        <p:nvSpPr>
          <p:cNvPr id="90" name="Body Level One…"/>
          <p:cNvSpPr txBox="1"/>
          <p:nvPr>
            <p:ph type="body" idx="21" hasCustomPrompt="1"/>
          </p:nvPr>
        </p:nvSpPr>
        <p:spPr>
          <a:prstGeom prst="rect">
            <a:avLst/>
          </a:prstGeom>
        </p:spPr>
        <p:txBody>
          <a:bodyPr numCol="1" spcCol="38100"/>
          <a:lstStyle>
            <a:lvl1pPr marL="0" indent="0" defTabSz="825500">
              <a:lnSpc>
                <a:spcPct val="100000"/>
              </a:lnSpc>
              <a:spcBef>
                <a:spcPts val="1800"/>
              </a:spcBef>
              <a:buSzTx/>
              <a:buNone/>
              <a:defRPr spc="-99" sz="5500"/>
            </a:lvl1pPr>
          </a:lstStyle>
          <a:p>
            <a:pPr/>
            <a:r>
              <a:t>Agenda Topics</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hasCustomPrompt="1"/>
          </p:nvPr>
        </p:nvSpPr>
        <p:spPr>
          <a:xfrm>
            <a:off x="1206500" y="4248503"/>
            <a:ext cx="21971000" cy="825601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098550">
            <a:normAutofit fontScale="100000" lnSpcReduction="0"/>
          </a:bodyPr>
          <a:lstStyle/>
          <a:p>
            <a:pPr/>
            <a:r>
              <a:t>Slide bullet text</a:t>
            </a:r>
          </a:p>
          <a:p>
            <a:pPr lvl="1"/>
            <a:r>
              <a:t/>
            </a:r>
          </a:p>
          <a:p>
            <a:pPr lvl="2"/>
            <a:r>
              <a:t/>
            </a:r>
          </a:p>
          <a:p>
            <a:pPr lvl="3"/>
            <a:r>
              <a:t/>
            </a:r>
          </a:p>
          <a:p>
            <a:pPr lvl="4"/>
            <a:r>
              <a:t/>
            </a:r>
          </a:p>
        </p:txBody>
      </p:sp>
      <p:sp>
        <p:nvSpPr>
          <p:cNvPr id="3" name="Title Text"/>
          <p:cNvSpPr txBox="1"/>
          <p:nvPr>
            <p:ph type="title"/>
          </p:nvPr>
        </p:nvSpPr>
        <p:spPr>
          <a:xfrm>
            <a:off x="3653366" y="2743200"/>
            <a:ext cx="19507201" cy="150530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Slide Number"/>
          <p:cNvSpPr txBox="1"/>
          <p:nvPr>
            <p:ph type="sldNum" sz="quarter" idx="2"/>
          </p:nvPr>
        </p:nvSpPr>
        <p:spPr>
          <a:xfrm>
            <a:off x="12001500" y="13080999"/>
            <a:ext cx="368504"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0" algn="l" defTabSz="2438337"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7"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Author and Date"/>
          <p:cNvSpPr txBox="1"/>
          <p:nvPr>
            <p:ph type="body" sz="quarter" idx="1"/>
          </p:nvPr>
        </p:nvSpPr>
        <p:spPr>
          <a:xfrm>
            <a:off x="1201341" y="12420489"/>
            <a:ext cx="21971002" cy="76353"/>
          </a:xfrm>
          <a:prstGeom prst="rect">
            <a:avLst/>
          </a:prstGeom>
        </p:spPr>
        <p:txBody>
          <a:bodyPr/>
          <a:lstStyle/>
          <a:p>
            <a:pPr/>
          </a:p>
        </p:txBody>
      </p:sp>
      <p:sp>
        <p:nvSpPr>
          <p:cNvPr id="152" name="SAVE ANGELICA CREEK from ROAD SALT"/>
          <p:cNvSpPr txBox="1"/>
          <p:nvPr>
            <p:ph type="title"/>
          </p:nvPr>
        </p:nvSpPr>
        <p:spPr>
          <a:xfrm>
            <a:off x="1352119" y="-3834887"/>
            <a:ext cx="21971008" cy="8122520"/>
          </a:xfrm>
          <a:prstGeom prst="rect">
            <a:avLst/>
          </a:prstGeom>
        </p:spPr>
        <p:txBody>
          <a:bodyPr/>
          <a:lstStyle>
            <a:lvl1pPr algn="ctr">
              <a:defRPr spc="-300"/>
            </a:lvl1pPr>
          </a:lstStyle>
          <a:p>
            <a:pPr/>
            <a:r>
              <a:t>SAVE ANGELICA CREEK from ROAD SALT</a:t>
            </a:r>
          </a:p>
        </p:txBody>
      </p:sp>
      <p:pic>
        <p:nvPicPr>
          <p:cNvPr id="153" name="Image" descr="Image"/>
          <p:cNvPicPr>
            <a:picLocks noChangeAspect="1"/>
          </p:cNvPicPr>
          <p:nvPr/>
        </p:nvPicPr>
        <p:blipFill>
          <a:blip r:embed="rId2">
            <a:extLst/>
          </a:blip>
          <a:stretch>
            <a:fillRect/>
          </a:stretch>
        </p:blipFill>
        <p:spPr>
          <a:xfrm>
            <a:off x="7229564" y="4014001"/>
            <a:ext cx="9924875" cy="8270731"/>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A problem across the world"/>
          <p:cNvSpPr txBox="1"/>
          <p:nvPr>
            <p:ph type="title"/>
          </p:nvPr>
        </p:nvSpPr>
        <p:spPr>
          <a:prstGeom prst="rect">
            <a:avLst/>
          </a:prstGeom>
        </p:spPr>
        <p:txBody>
          <a:bodyPr/>
          <a:lstStyle>
            <a:lvl1pPr>
              <a:defRPr spc="-200"/>
            </a:lvl1pPr>
          </a:lstStyle>
          <a:p>
            <a:pPr/>
            <a:r>
              <a:t>A problem across the world</a:t>
            </a:r>
          </a:p>
        </p:txBody>
      </p:sp>
      <p:sp>
        <p:nvSpPr>
          <p:cNvPr id="156" name="An invisible freshwater pollutant - salt - has increased in natural fresh water sites over the past 50 years and places our freshwater environment at risk."/>
          <p:cNvSpPr txBox="1"/>
          <p:nvPr>
            <p:ph type="body" sz="quarter" idx="1"/>
          </p:nvPr>
        </p:nvSpPr>
        <p:spPr>
          <a:xfrm>
            <a:off x="1206500" y="2372960"/>
            <a:ext cx="21971000" cy="934779"/>
          </a:xfrm>
          <a:prstGeom prst="rect">
            <a:avLst/>
          </a:prstGeom>
        </p:spPr>
        <p:txBody>
          <a:bodyPr/>
          <a:lstStyle/>
          <a:p>
            <a:pPr defTabSz="421004">
              <a:defRPr sz="2800"/>
            </a:pPr>
            <a:r>
              <a:t>An invisible freshwater pollutant - </a:t>
            </a:r>
            <a:r>
              <a:rPr u="sng"/>
              <a:t>salt</a:t>
            </a:r>
            <a:r>
              <a:t> - has increased in natural fresh water sites over the past 50 years and places our freshwater environment at risk.</a:t>
            </a:r>
          </a:p>
        </p:txBody>
      </p:sp>
      <p:sp>
        <p:nvSpPr>
          <p:cNvPr id="157" name="Salt is an invisible freshwater pollutan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560830" indent="-560830" defTabSz="2243271">
              <a:spcBef>
                <a:spcPts val="4100"/>
              </a:spcBef>
              <a:defRPr sz="4400"/>
            </a:pPr>
            <a:r>
              <a:t>Salt is an invisible freshwater pollutant</a:t>
            </a:r>
          </a:p>
          <a:p>
            <a:pPr marL="560830" indent="-560830" defTabSz="2243271">
              <a:spcBef>
                <a:spcPts val="4100"/>
              </a:spcBef>
              <a:defRPr sz="4400"/>
            </a:pPr>
            <a:r>
              <a:t>Road salt is the main cause of salt pollution in PA streams and groundwater</a:t>
            </a:r>
          </a:p>
          <a:p>
            <a:pPr marL="560830" indent="-560830" defTabSz="2243271">
              <a:spcBef>
                <a:spcPts val="4100"/>
              </a:spcBef>
              <a:defRPr sz="4400"/>
            </a:pPr>
            <a:r>
              <a:t>Road salt dissolves in water and enters streams quickly via runoff from roads and parking lots, and ALSO slowly enters the soil and groundwater</a:t>
            </a:r>
          </a:p>
          <a:p>
            <a:pPr marL="560830" indent="-560830" defTabSz="2243271">
              <a:spcBef>
                <a:spcPts val="4100"/>
              </a:spcBef>
              <a:defRPr sz="4400"/>
            </a:pPr>
            <a:r>
              <a:t>The problem is getting worse</a:t>
            </a:r>
          </a:p>
          <a:p>
            <a:pPr marL="560830" indent="-560830" defTabSz="2243271">
              <a:spcBef>
                <a:spcPts val="4100"/>
              </a:spcBef>
              <a:defRPr sz="4400"/>
            </a:pPr>
            <a:r>
              <a:t>The Angelica Creek Watershed Association (ACWA) stream monitoring program has detected risk for our community  </a:t>
            </a:r>
          </a:p>
          <a:p>
            <a:pPr marL="560830" indent="-560830" defTabSz="2243271">
              <a:spcBef>
                <a:spcPts val="4100"/>
              </a:spcBef>
              <a:defRPr sz="4400"/>
            </a:pPr>
            <a:r>
              <a:t>Innovative solutions can balance protection of our streams and drinking water with community safety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Why is salt a problem?"/>
          <p:cNvSpPr txBox="1"/>
          <p:nvPr>
            <p:ph type="title"/>
          </p:nvPr>
        </p:nvSpPr>
        <p:spPr>
          <a:prstGeom prst="rect">
            <a:avLst/>
          </a:prstGeom>
        </p:spPr>
        <p:txBody>
          <a:bodyPr/>
          <a:lstStyle>
            <a:lvl1pPr>
              <a:defRPr spc="-200" sz="8000"/>
            </a:lvl1pPr>
          </a:lstStyle>
          <a:p>
            <a:pPr/>
            <a:r>
              <a:t>Why is salt a problem?</a:t>
            </a:r>
          </a:p>
        </p:txBody>
      </p:sp>
      <p:sp>
        <p:nvSpPr>
          <p:cNvPr id="160" name="Slide Subtitle"/>
          <p:cNvSpPr txBox="1"/>
          <p:nvPr>
            <p:ph type="body" sz="quarter" idx="1"/>
          </p:nvPr>
        </p:nvSpPr>
        <p:spPr>
          <a:xfrm>
            <a:off x="1206500" y="2365543"/>
            <a:ext cx="21971000" cy="7419"/>
          </a:xfrm>
          <a:prstGeom prst="rect">
            <a:avLst/>
          </a:prstGeom>
        </p:spPr>
        <p:txBody>
          <a:bodyPr/>
          <a:lstStyle/>
          <a:p>
            <a:pPr defTabSz="52831">
              <a:defRPr sz="320"/>
            </a:pPr>
          </a:p>
        </p:txBody>
      </p:sp>
      <p:sp>
        <p:nvSpPr>
          <p:cNvPr id="161" name="Salt can be harmful to freshwater animals and plants…"/>
          <p:cNvSpPr txBox="1"/>
          <p:nvPr>
            <p:ph type="body" idx="21"/>
          </p:nvPr>
        </p:nvSpPr>
        <p:spPr>
          <a:xfrm>
            <a:off x="1206500" y="3616454"/>
            <a:ext cx="21971000" cy="8888064"/>
          </a:xfrm>
          <a:prstGeom prst="rect">
            <a:avLst/>
          </a:prstGeom>
          <a:extLst>
            <a:ext uri="{C572A759-6A51-4108-AA02-DFA0A04FC94B}">
              <ma14:wrappingTextBoxFlag xmlns:ma14="http://schemas.microsoft.com/office/mac/drawingml/2011/main" val="1"/>
            </a:ext>
          </a:extLst>
        </p:spPr>
        <p:txBody>
          <a:bodyPr/>
          <a:lstStyle/>
          <a:p>
            <a:pPr marL="609599" indent="-609599">
              <a:defRPr sz="4500"/>
            </a:pPr>
            <a:r>
              <a:t>Excess salt is harmful to freshwater animals and plants</a:t>
            </a:r>
          </a:p>
          <a:p>
            <a:pPr marL="609599" indent="-609599">
              <a:defRPr sz="4500"/>
            </a:pPr>
            <a:r>
              <a:t>Federal standards help us understand harmful levels of salt</a:t>
            </a:r>
          </a:p>
          <a:p>
            <a:pPr marL="609599" indent="-609599">
              <a:defRPr sz="4500"/>
            </a:pPr>
            <a:r>
              <a:t>Water pollution can occur from a sudden acute surge of salt, such as runoff from a winter storm</a:t>
            </a:r>
          </a:p>
          <a:p>
            <a:pPr marL="609599" indent="-609599">
              <a:defRPr sz="4500"/>
            </a:pPr>
            <a:r>
              <a:t>Adverse impacts can also occur from chronically elevated salt levels in soil and groundwater</a:t>
            </a:r>
          </a:p>
          <a:p>
            <a:pPr marL="609599" indent="-609599">
              <a:defRPr sz="4500"/>
            </a:pPr>
            <a:r>
              <a:t>Road salt also speeds up rusting of metal and corrosion of concrete and causes millions of dollars in damage to infrastructure and personal property</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Author and Date"/>
          <p:cNvSpPr txBox="1"/>
          <p:nvPr>
            <p:ph type="body" sz="quarter" idx="1"/>
          </p:nvPr>
        </p:nvSpPr>
        <p:spPr>
          <a:xfrm>
            <a:off x="1201341" y="11859862"/>
            <a:ext cx="21971002" cy="636982"/>
          </a:xfrm>
          <a:prstGeom prst="rect">
            <a:avLst/>
          </a:prstGeom>
        </p:spPr>
        <p:txBody>
          <a:bodyPr/>
          <a:lstStyle/>
          <a:p>
            <a:pPr/>
          </a:p>
        </p:txBody>
      </p:sp>
      <p:sp>
        <p:nvSpPr>
          <p:cNvPr id="164" name="Angelica Creek - salt level rise after snow storm"/>
          <p:cNvSpPr txBox="1"/>
          <p:nvPr>
            <p:ph type="title"/>
          </p:nvPr>
        </p:nvSpPr>
        <p:spPr>
          <a:xfrm>
            <a:off x="1012330" y="377092"/>
            <a:ext cx="21971008" cy="1308613"/>
          </a:xfrm>
          <a:prstGeom prst="rect">
            <a:avLst/>
          </a:prstGeom>
        </p:spPr>
        <p:txBody>
          <a:bodyPr/>
          <a:lstStyle/>
          <a:p>
            <a:pPr defTabSz="1682450">
              <a:defRPr spc="-199" sz="5500"/>
            </a:pPr>
            <a:r>
              <a:t>Angelica Creek - salt level rise after snow storm</a:t>
            </a:r>
            <a:r>
              <a:rPr spc="-200" sz="8000"/>
              <a:t> </a:t>
            </a:r>
          </a:p>
        </p:txBody>
      </p:sp>
      <p:sp>
        <p:nvSpPr>
          <p:cNvPr id="165" name="Salt (as chloride) level peak 8 times above baseline level"/>
          <p:cNvSpPr txBox="1"/>
          <p:nvPr/>
        </p:nvSpPr>
        <p:spPr>
          <a:xfrm>
            <a:off x="843314" y="1571316"/>
            <a:ext cx="21971002" cy="8296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1pPr algn="l" defTabSz="825500">
              <a:defRPr b="1" sz="4000">
                <a:solidFill>
                  <a:srgbClr val="000000"/>
                </a:solidFill>
              </a:defRPr>
            </a:lvl1pPr>
          </a:lstStyle>
          <a:p>
            <a:pPr/>
            <a:r>
              <a:t>    Salt (as chloride) level peak 8 times above baseline level</a:t>
            </a:r>
          </a:p>
        </p:txBody>
      </p:sp>
      <p:pic>
        <p:nvPicPr>
          <p:cNvPr id="166" name="Screen Shot 2022-10-09 at 3.39.01 PM.png" descr="Screen Shot 2022-10-09 at 3.39.01 PM.png"/>
          <p:cNvPicPr>
            <a:picLocks noChangeAspect="1"/>
          </p:cNvPicPr>
          <p:nvPr/>
        </p:nvPicPr>
        <p:blipFill>
          <a:blip r:embed="rId2">
            <a:extLst/>
          </a:blip>
          <a:stretch>
            <a:fillRect/>
          </a:stretch>
        </p:blipFill>
        <p:spPr>
          <a:xfrm>
            <a:off x="6129630" y="3354668"/>
            <a:ext cx="6283979" cy="8734557"/>
          </a:xfrm>
          <a:prstGeom prst="rect">
            <a:avLst/>
          </a:prstGeom>
          <a:ln w="12700">
            <a:miter lim="400000"/>
          </a:ln>
        </p:spPr>
      </p:pic>
      <p:sp>
        <p:nvSpPr>
          <p:cNvPr id="167" name="Line"/>
          <p:cNvSpPr/>
          <p:nvPr/>
        </p:nvSpPr>
        <p:spPr>
          <a:xfrm>
            <a:off x="5539149" y="9996861"/>
            <a:ext cx="7954343" cy="1"/>
          </a:xfrm>
          <a:prstGeom prst="line">
            <a:avLst/>
          </a:prstGeom>
          <a:ln w="25400">
            <a:solidFill>
              <a:srgbClr val="000000"/>
            </a:solidFill>
            <a:miter lim="400000"/>
          </a:ln>
        </p:spPr>
        <p:txBody>
          <a:bodyPr lIns="45718" tIns="45718" rIns="45718" bIns="45718"/>
          <a:lstStyle/>
          <a:p>
            <a:pPr/>
          </a:p>
        </p:txBody>
      </p:sp>
      <p:sp>
        <p:nvSpPr>
          <p:cNvPr id="168" name="Line"/>
          <p:cNvSpPr/>
          <p:nvPr/>
        </p:nvSpPr>
        <p:spPr>
          <a:xfrm>
            <a:off x="5294453" y="3699979"/>
            <a:ext cx="7954333" cy="1"/>
          </a:xfrm>
          <a:prstGeom prst="line">
            <a:avLst/>
          </a:prstGeom>
          <a:ln w="25400">
            <a:solidFill>
              <a:srgbClr val="000000"/>
            </a:solidFill>
            <a:miter lim="400000"/>
          </a:ln>
        </p:spPr>
        <p:txBody>
          <a:bodyPr lIns="45718" tIns="45718" rIns="45718" bIns="45718"/>
          <a:lstStyle/>
          <a:p>
            <a:pPr/>
          </a:p>
        </p:txBody>
      </p:sp>
      <p:sp>
        <p:nvSpPr>
          <p:cNvPr id="169" name="Chloride level mg/L"/>
          <p:cNvSpPr txBox="1"/>
          <p:nvPr/>
        </p:nvSpPr>
        <p:spPr>
          <a:xfrm>
            <a:off x="3541093" y="6163782"/>
            <a:ext cx="2219819" cy="8296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Chloride level mg/L </a:t>
            </a:r>
          </a:p>
        </p:txBody>
      </p:sp>
      <p:sp>
        <p:nvSpPr>
          <p:cNvPr id="170" name="Peak Chloride 653"/>
          <p:cNvSpPr txBox="1"/>
          <p:nvPr/>
        </p:nvSpPr>
        <p:spPr>
          <a:xfrm>
            <a:off x="2079897" y="3469293"/>
            <a:ext cx="3414663" cy="46136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Peak Chloride 653</a:t>
            </a:r>
          </a:p>
        </p:txBody>
      </p:sp>
      <p:sp>
        <p:nvSpPr>
          <p:cNvPr id="171" name="Baseline Chloride 80"/>
          <p:cNvSpPr txBox="1"/>
          <p:nvPr/>
        </p:nvSpPr>
        <p:spPr>
          <a:xfrm>
            <a:off x="2251523" y="9766175"/>
            <a:ext cx="3071411" cy="4613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Baseline Chloride 80</a:t>
            </a:r>
          </a:p>
        </p:txBody>
      </p:sp>
      <p:sp>
        <p:nvSpPr>
          <p:cNvPr id="172" name="Rectangle"/>
          <p:cNvSpPr/>
          <p:nvPr/>
        </p:nvSpPr>
        <p:spPr>
          <a:xfrm>
            <a:off x="6430238" y="2829854"/>
            <a:ext cx="8781231" cy="1112057"/>
          </a:xfrm>
          <a:prstGeom prst="rect">
            <a:avLst/>
          </a:prstGeom>
          <a:solidFill>
            <a:srgbClr val="ED220D">
              <a:alpha val="21990"/>
            </a:srgbClr>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73" name="Sensors continuously measure salt levels in Angelica Creek"/>
          <p:cNvSpPr txBox="1"/>
          <p:nvPr/>
        </p:nvSpPr>
        <p:spPr>
          <a:xfrm>
            <a:off x="16980115" y="2654617"/>
            <a:ext cx="4470239" cy="1462533"/>
          </a:xfrm>
          <a:prstGeom prst="rect">
            <a:avLst/>
          </a:prstGeom>
          <a:solidFill>
            <a:srgbClr val="FFFFFF"/>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solidFill>
                  <a:srgbClr val="000000"/>
                </a:solidFill>
              </a:defRPr>
            </a:lvl1pPr>
          </a:lstStyle>
          <a:p>
            <a:pPr/>
            <a:r>
              <a:t>Sensors continuously measure salt levels in Angelica Creek</a:t>
            </a:r>
          </a:p>
        </p:txBody>
      </p:sp>
      <p:sp>
        <p:nvSpPr>
          <p:cNvPr id="174" name="Measures from a January 2022 snowstorm reveal dramatic acute rise in salt levels"/>
          <p:cNvSpPr txBox="1"/>
          <p:nvPr/>
        </p:nvSpPr>
        <p:spPr>
          <a:xfrm>
            <a:off x="16974514" y="4404700"/>
            <a:ext cx="4149038" cy="23769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solidFill>
                  <a:srgbClr val="000000"/>
                </a:solidFill>
              </a:defRPr>
            </a:lvl1pPr>
          </a:lstStyle>
          <a:p>
            <a:pPr/>
            <a:r>
              <a:t>Measures from a January 2022 snowstorm reveal dramatic acute rise in salt levels</a:t>
            </a:r>
          </a:p>
        </p:txBody>
      </p:sp>
      <p:sp>
        <p:nvSpPr>
          <p:cNvPr id="175" name="Short term (acute) salt levels above 640 mg/L have been associated with potential injury to the more sensitive aquatic species, while levels above 860 mg/L risk severe short term injury"/>
          <p:cNvSpPr txBox="1"/>
          <p:nvPr/>
        </p:nvSpPr>
        <p:spPr>
          <a:xfrm>
            <a:off x="17140716" y="7043783"/>
            <a:ext cx="4149037" cy="42057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solidFill>
                  <a:srgbClr val="000000"/>
                </a:solidFill>
              </a:defRPr>
            </a:lvl1pPr>
          </a:lstStyle>
          <a:p>
            <a:pPr/>
            <a:r>
              <a:t>Short term (acute) salt levels above 640 mg/L have been associated with potential injury to the more sensitive aquatic species, while levels above 860 mg/L risk severe short term injury </a:t>
            </a:r>
          </a:p>
        </p:txBody>
      </p:sp>
      <p:sp>
        <p:nvSpPr>
          <p:cNvPr id="176" name="640"/>
          <p:cNvSpPr txBox="1"/>
          <p:nvPr/>
        </p:nvSpPr>
        <p:spPr>
          <a:xfrm>
            <a:off x="15204656" y="3719891"/>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640</a:t>
            </a:r>
          </a:p>
        </p:txBody>
      </p:sp>
      <p:sp>
        <p:nvSpPr>
          <p:cNvPr id="177" name="860"/>
          <p:cNvSpPr txBox="1"/>
          <p:nvPr/>
        </p:nvSpPr>
        <p:spPr>
          <a:xfrm>
            <a:off x="15204656" y="2971999"/>
            <a:ext cx="622707" cy="46136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860</a:t>
            </a:r>
          </a:p>
        </p:txBody>
      </p:sp>
      <p:sp>
        <p:nvSpPr>
          <p:cNvPr id="178" name="Monitoring Date"/>
          <p:cNvSpPr txBox="1"/>
          <p:nvPr/>
        </p:nvSpPr>
        <p:spPr>
          <a:xfrm>
            <a:off x="7638546" y="10704028"/>
            <a:ext cx="2798808" cy="4613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Monitoring Date</a:t>
            </a:r>
          </a:p>
        </p:txBody>
      </p:sp>
      <p:sp>
        <p:nvSpPr>
          <p:cNvPr id="179" name="Line"/>
          <p:cNvSpPr/>
          <p:nvPr/>
        </p:nvSpPr>
        <p:spPr>
          <a:xfrm flipV="1">
            <a:off x="6152714" y="2717520"/>
            <a:ext cx="5" cy="8561717"/>
          </a:xfrm>
          <a:prstGeom prst="line">
            <a:avLst/>
          </a:prstGeom>
          <a:ln w="25400">
            <a:solidFill>
              <a:srgbClr val="7F9191"/>
            </a:solidFill>
            <a:miter lim="400000"/>
          </a:ln>
        </p:spPr>
        <p:txBody>
          <a:bodyPr lIns="45718" tIns="45718" rIns="45718" bIns="45718"/>
          <a:lstStyle/>
          <a:p>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Author and Date"/>
          <p:cNvSpPr txBox="1"/>
          <p:nvPr>
            <p:ph type="body" sz="quarter" idx="1"/>
          </p:nvPr>
        </p:nvSpPr>
        <p:spPr>
          <a:xfrm>
            <a:off x="1624477" y="2080235"/>
            <a:ext cx="13916844" cy="609733"/>
          </a:xfrm>
          <a:prstGeom prst="rect">
            <a:avLst/>
          </a:prstGeom>
        </p:spPr>
        <p:txBody>
          <a:bodyPr/>
          <a:lstStyle>
            <a:lvl1pPr defTabSz="241045">
              <a:defRPr sz="1800"/>
            </a:lvl1pPr>
          </a:lstStyle>
          <a:p>
            <a:pPr/>
            <a:r>
              <a:t>Sensors within Angelica Creek measure conductivity, mineral ions within water, from which chloride levels can be determined</a:t>
            </a:r>
          </a:p>
        </p:txBody>
      </p:sp>
      <p:sp>
        <p:nvSpPr>
          <p:cNvPr id="182" name="Angelica Creek - Chronic Elevation of Salt Levels"/>
          <p:cNvSpPr txBox="1"/>
          <p:nvPr>
            <p:ph type="title"/>
          </p:nvPr>
        </p:nvSpPr>
        <p:spPr>
          <a:xfrm>
            <a:off x="1060870" y="304981"/>
            <a:ext cx="21971008" cy="1633536"/>
          </a:xfrm>
          <a:prstGeom prst="rect">
            <a:avLst/>
          </a:prstGeom>
        </p:spPr>
        <p:txBody>
          <a:bodyPr/>
          <a:lstStyle>
            <a:lvl1pPr>
              <a:defRPr spc="-200" sz="5800"/>
            </a:lvl1pPr>
          </a:lstStyle>
          <a:p>
            <a:pPr/>
            <a:r>
              <a:t>Angelica Creek - Chronic Elevation of Salt Levels</a:t>
            </a:r>
          </a:p>
        </p:txBody>
      </p:sp>
      <p:grpSp>
        <p:nvGrpSpPr>
          <p:cNvPr id="185" name="Stream conductivity microS/cm"/>
          <p:cNvGrpSpPr/>
          <p:nvPr/>
        </p:nvGrpSpPr>
        <p:grpSpPr>
          <a:xfrm>
            <a:off x="3272443" y="6028346"/>
            <a:ext cx="2638543" cy="1913792"/>
            <a:chOff x="0" y="0"/>
            <a:chExt cx="2638541" cy="1913790"/>
          </a:xfrm>
        </p:grpSpPr>
        <p:sp>
          <p:nvSpPr>
            <p:cNvPr id="183" name="Rectangle"/>
            <p:cNvSpPr/>
            <p:nvPr/>
          </p:nvSpPr>
          <p:spPr>
            <a:xfrm>
              <a:off x="-1" y="-1"/>
              <a:ext cx="2638542" cy="1913791"/>
            </a:xfrm>
            <a:prstGeom prst="rect">
              <a:avLst/>
            </a:prstGeom>
            <a:solidFill>
              <a:srgbClr val="FFFFFF"/>
            </a:solidFill>
            <a:ln w="12700" cap="flat">
              <a:noFill/>
              <a:miter lim="400000"/>
            </a:ln>
            <a:effectLst/>
          </p:spPr>
          <p:txBody>
            <a:bodyPr wrap="square" lIns="50800" tIns="50800" rIns="50800" bIns="50800" numCol="1" anchor="t">
              <a:noAutofit/>
            </a:bodyPr>
            <a:lstStyle/>
            <a:p>
              <a:pPr defTabSz="825500">
                <a:defRPr sz="2300">
                  <a:solidFill>
                    <a:srgbClr val="000000"/>
                  </a:solidFill>
                  <a:latin typeface="Helvetica Neue Medium"/>
                  <a:ea typeface="Helvetica Neue Medium"/>
                  <a:cs typeface="Helvetica Neue Medium"/>
                  <a:sym typeface="Helvetica Neue Medium"/>
                </a:defRPr>
              </a:pPr>
            </a:p>
          </p:txBody>
        </p:sp>
        <p:sp>
          <p:nvSpPr>
            <p:cNvPr id="184" name="Stream conductivity microS/cm"/>
            <p:cNvSpPr txBox="1"/>
            <p:nvPr/>
          </p:nvSpPr>
          <p:spPr>
            <a:xfrm>
              <a:off x="-1" y="-1"/>
              <a:ext cx="2638542" cy="191379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rmAutofit fontScale="100000" lnSpcReduction="0"/>
            </a:bodyPr>
            <a:lstStyle>
              <a:lvl1pPr defTabSz="825500">
                <a:defRPr sz="2300">
                  <a:solidFill>
                    <a:srgbClr val="000000"/>
                  </a:solidFill>
                  <a:latin typeface="Helvetica Neue Medium"/>
                  <a:ea typeface="Helvetica Neue Medium"/>
                  <a:cs typeface="Helvetica Neue Medium"/>
                  <a:sym typeface="Helvetica Neue Medium"/>
                </a:defRPr>
              </a:lvl1pPr>
            </a:lstStyle>
            <a:p>
              <a:pPr/>
              <a:r>
                <a:t>Stream conductivity microS/cm</a:t>
              </a:r>
            </a:p>
          </p:txBody>
        </p:sp>
      </p:grpSp>
      <p:graphicFrame>
        <p:nvGraphicFramePr>
          <p:cNvPr id="186" name="2D Column Chart"/>
          <p:cNvGraphicFramePr/>
          <p:nvPr/>
        </p:nvGraphicFramePr>
        <p:xfrm>
          <a:off x="6508286" y="3631720"/>
          <a:ext cx="11819923" cy="7700973"/>
        </p:xfrm>
        <a:graphic xmlns:a="http://schemas.openxmlformats.org/drawingml/2006/main">
          <a:graphicData uri="http://schemas.openxmlformats.org/drawingml/2006/chart">
            <c:chart xmlns:c="http://schemas.openxmlformats.org/drawingml/2006/chart" r:id="rId3"/>
          </a:graphicData>
        </a:graphic>
      </p:graphicFrame>
      <p:sp>
        <p:nvSpPr>
          <p:cNvPr id="187" name="Square"/>
          <p:cNvSpPr/>
          <p:nvPr/>
        </p:nvSpPr>
        <p:spPr>
          <a:xfrm>
            <a:off x="577082" y="9734166"/>
            <a:ext cx="454343" cy="459334"/>
          </a:xfrm>
          <a:prstGeom prst="rect">
            <a:avLst/>
          </a:prstGeom>
          <a:solidFill>
            <a:srgbClr val="60D937"/>
          </a:solidFill>
          <a:ln w="12700">
            <a:miter lim="400000"/>
          </a:ln>
        </p:spPr>
        <p:txBody>
          <a:bodyPr lIns="50800" tIns="50800" rIns="50800" bIns="50800" anchor="ctr"/>
          <a:lstStyle/>
          <a:p>
            <a:pPr defTabSz="825500">
              <a:defRPr sz="3200">
                <a:solidFill>
                  <a:srgbClr val="000000"/>
                </a:solidFill>
                <a:latin typeface="Helvetica Neue Medium"/>
                <a:ea typeface="Helvetica Neue Medium"/>
                <a:cs typeface="Helvetica Neue Medium"/>
                <a:sym typeface="Helvetica Neue Medium"/>
              </a:defRPr>
            </a:pPr>
          </a:p>
        </p:txBody>
      </p:sp>
      <p:sp>
        <p:nvSpPr>
          <p:cNvPr id="188" name="Square"/>
          <p:cNvSpPr/>
          <p:nvPr/>
        </p:nvSpPr>
        <p:spPr>
          <a:xfrm>
            <a:off x="577082" y="8744711"/>
            <a:ext cx="454343" cy="459334"/>
          </a:xfrm>
          <a:prstGeom prst="rect">
            <a:avLst/>
          </a:prstGeom>
          <a:solidFill>
            <a:srgbClr val="00A1FF"/>
          </a:solidFill>
          <a:ln w="12700">
            <a:miter lim="400000"/>
          </a:ln>
        </p:spPr>
        <p:txBody>
          <a:bodyPr lIns="50800" tIns="50800" rIns="50800" bIns="50800" anchor="ctr"/>
          <a:lstStyle/>
          <a:p>
            <a:pPr defTabSz="825500">
              <a:defRPr sz="3200">
                <a:solidFill>
                  <a:srgbClr val="000000"/>
                </a:solidFill>
                <a:latin typeface="Helvetica Neue Medium"/>
                <a:ea typeface="Helvetica Neue Medium"/>
                <a:cs typeface="Helvetica Neue Medium"/>
                <a:sym typeface="Helvetica Neue Medium"/>
              </a:defRPr>
            </a:pPr>
          </a:p>
        </p:txBody>
      </p:sp>
      <p:sp>
        <p:nvSpPr>
          <p:cNvPr id="189" name="Predicted Natural Conductivity"/>
          <p:cNvSpPr txBox="1"/>
          <p:nvPr/>
        </p:nvSpPr>
        <p:spPr>
          <a:xfrm>
            <a:off x="1175568" y="8799599"/>
            <a:ext cx="3069325" cy="3495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700">
                <a:solidFill>
                  <a:srgbClr val="000000"/>
                </a:solidFill>
              </a:defRPr>
            </a:lvl1pPr>
          </a:lstStyle>
          <a:p>
            <a:pPr/>
            <a:r>
              <a:t>Predicted Natural Conductivity</a:t>
            </a:r>
          </a:p>
        </p:txBody>
      </p:sp>
      <p:sp>
        <p:nvSpPr>
          <p:cNvPr id="190" name="Measured Average Summer Conductivity - 2022"/>
          <p:cNvSpPr txBox="1"/>
          <p:nvPr/>
        </p:nvSpPr>
        <p:spPr>
          <a:xfrm>
            <a:off x="1096175" y="9789052"/>
            <a:ext cx="4813797" cy="3495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700">
                <a:solidFill>
                  <a:srgbClr val="000000"/>
                </a:solidFill>
              </a:defRPr>
            </a:lvl1pPr>
          </a:lstStyle>
          <a:p>
            <a:pPr/>
            <a:r>
              <a:t>Measured Average Summer Conductivity - 2022 </a:t>
            </a:r>
          </a:p>
        </p:txBody>
      </p:sp>
      <p:sp>
        <p:nvSpPr>
          <p:cNvPr id="191" name="Continuous measurement of salt mineral ions at 3 sites along Angelica Creek demonstrate elevated levels up to 4X predicted levels"/>
          <p:cNvSpPr txBox="1"/>
          <p:nvPr/>
        </p:nvSpPr>
        <p:spPr>
          <a:xfrm>
            <a:off x="17870343" y="1184755"/>
            <a:ext cx="6139291" cy="1591666"/>
          </a:xfrm>
          <a:prstGeom prst="rect">
            <a:avLst/>
          </a:prstGeom>
          <a:solidFill>
            <a:srgbClr val="FFFFFF"/>
          </a:solidFill>
          <a:ln w="25400">
            <a:solidFill>
              <a:schemeClr val="accent1"/>
            </a:solidFill>
          </a:ln>
          <a:extLst>
            <a:ext uri="{C572A759-6A51-4108-AA02-DFA0A04FC94B}">
              <ma14:wrappingTextBoxFlag xmlns:ma14="http://schemas.microsoft.com/office/mac/drawingml/2011/main" val="1"/>
            </a:ext>
          </a:extLst>
        </p:spPr>
        <p:txBody>
          <a:bodyPr lIns="50800" tIns="50800" rIns="50800" bIns="50800" anchor="ctr">
            <a:spAutoFit/>
          </a:bodyPr>
          <a:lstStyle>
            <a:lvl1pPr>
              <a:defRPr>
                <a:solidFill>
                  <a:srgbClr val="000000"/>
                </a:solidFill>
              </a:defRPr>
            </a:lvl1pPr>
          </a:lstStyle>
          <a:p>
            <a:pPr/>
            <a:r>
              <a:t>Continuous measurement of salt mineral ions at 3 sites along Angelica Creek demonstrate elevated levels up to 4X predicted levels</a:t>
            </a:r>
          </a:p>
        </p:txBody>
      </p:sp>
      <p:sp>
        <p:nvSpPr>
          <p:cNvPr id="192" name="Salt that flows from roads, parking lots and other impervious surfaces does not break down. It enters the ground water which then feeds our streams."/>
          <p:cNvSpPr txBox="1"/>
          <p:nvPr/>
        </p:nvSpPr>
        <p:spPr>
          <a:xfrm>
            <a:off x="18533090" y="3093868"/>
            <a:ext cx="4813799" cy="180827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solidFill>
                  <a:srgbClr val="000000"/>
                </a:solidFill>
              </a:defRPr>
            </a:lvl1pPr>
          </a:lstStyle>
          <a:p>
            <a:pPr/>
            <a:r>
              <a:t>Salt that flows from roads, parking lots and other impervious surfaces does not break down. It enters the ground water which then feeds our streams.</a:t>
            </a:r>
          </a:p>
        </p:txBody>
      </p:sp>
      <p:sp>
        <p:nvSpPr>
          <p:cNvPr id="193" name="Fortunately, Angelica Creek is not currently in as much risk as many nearby streams"/>
          <p:cNvSpPr txBox="1"/>
          <p:nvPr/>
        </p:nvSpPr>
        <p:spPr>
          <a:xfrm>
            <a:off x="18561997" y="7157412"/>
            <a:ext cx="4755986" cy="11224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solidFill>
                  <a:srgbClr val="000000"/>
                </a:solidFill>
              </a:defRPr>
            </a:lvl1pPr>
          </a:lstStyle>
          <a:p>
            <a:pPr/>
            <a:r>
              <a:t>Fortunately, Angelica Creek is not currently in as much risk as many nearby streams</a:t>
            </a:r>
          </a:p>
        </p:txBody>
      </p:sp>
      <p:sp>
        <p:nvSpPr>
          <p:cNvPr id="194" name="However, increasing “salt pollution” is occurring throughout the Northeast. Without local collaboration to address this problem, we can expect the process to worsen."/>
          <p:cNvSpPr txBox="1"/>
          <p:nvPr/>
        </p:nvSpPr>
        <p:spPr>
          <a:xfrm>
            <a:off x="18561997" y="8419831"/>
            <a:ext cx="4755986" cy="21511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solidFill>
                  <a:srgbClr val="000000"/>
                </a:solidFill>
              </a:defRPr>
            </a:lvl1pPr>
          </a:lstStyle>
          <a:p>
            <a:pPr/>
            <a:r>
              <a:t>However, increasing “salt pollution” is occurring throughout the Northeast. Without local collaboration to address this problem, we can expect the process to worsen.</a:t>
            </a:r>
          </a:p>
        </p:txBody>
      </p:sp>
      <p:sp>
        <p:nvSpPr>
          <p:cNvPr id="195" name="PREVENTION is much more effective and COSTS LESS than correction"/>
          <p:cNvSpPr txBox="1"/>
          <p:nvPr/>
        </p:nvSpPr>
        <p:spPr>
          <a:xfrm>
            <a:off x="18837002" y="10674807"/>
            <a:ext cx="4205975" cy="11224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solidFill>
                  <a:srgbClr val="000000"/>
                </a:solidFill>
              </a:defRPr>
            </a:lvl1pPr>
          </a:lstStyle>
          <a:p>
            <a:pPr/>
            <a:r>
              <a:t>PREVENTION is much more effective and COSTS LESS than correction</a:t>
            </a:r>
          </a:p>
        </p:txBody>
      </p:sp>
      <p:sp>
        <p:nvSpPr>
          <p:cNvPr id="196" name="Current levels of salt have been shown to be harmful to the “macroinvertebrate” insects upon which fish and other aquatic life feed"/>
          <p:cNvSpPr txBox="1"/>
          <p:nvPr/>
        </p:nvSpPr>
        <p:spPr>
          <a:xfrm>
            <a:off x="18473322" y="5156448"/>
            <a:ext cx="4933335" cy="14653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200">
                <a:solidFill>
                  <a:srgbClr val="000000"/>
                </a:solidFill>
              </a:defRPr>
            </a:lvl1pPr>
          </a:lstStyle>
          <a:p>
            <a:pPr/>
            <a:r>
              <a:t>Current levels of salt have been shown to be harmful to the “macroinvertebrate” insects upon which fish and other aquatic life feed</a:t>
            </a:r>
          </a:p>
        </p:txBody>
      </p:sp>
      <p:sp>
        <p:nvSpPr>
          <p:cNvPr id="197" name="Line"/>
          <p:cNvSpPr/>
          <p:nvPr/>
        </p:nvSpPr>
        <p:spPr>
          <a:xfrm>
            <a:off x="10386452" y="5487462"/>
            <a:ext cx="6406237" cy="4"/>
          </a:xfrm>
          <a:prstGeom prst="line">
            <a:avLst/>
          </a:prstGeom>
          <a:ln w="38100" cap="rnd">
            <a:solidFill>
              <a:srgbClr val="000000"/>
            </a:solidFill>
            <a:custDash>
              <a:ds d="100000" sp="200000"/>
            </a:custDash>
            <a:miter lim="400000"/>
          </a:ln>
        </p:spPr>
        <p:txBody>
          <a:bodyPr lIns="45718" tIns="45718" rIns="45718" bIns="45718"/>
          <a:lstStyle/>
          <a:p>
            <a:pPr/>
          </a:p>
        </p:txBody>
      </p:sp>
      <p:sp>
        <p:nvSpPr>
          <p:cNvPr id="198" name="Low level injury"/>
          <p:cNvSpPr txBox="1"/>
          <p:nvPr/>
        </p:nvSpPr>
        <p:spPr>
          <a:xfrm>
            <a:off x="8554025" y="5127728"/>
            <a:ext cx="1789474" cy="387070"/>
          </a:xfrm>
          <a:prstGeom prst="rect">
            <a:avLst/>
          </a:prstGeom>
          <a:solidFill>
            <a:schemeClr val="accent3"/>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825500">
              <a:defRPr sz="1800">
                <a:solidFill>
                  <a:srgbClr val="000000"/>
                </a:solidFill>
                <a:latin typeface="Helvetica Neue Medium"/>
                <a:ea typeface="Helvetica Neue Medium"/>
                <a:cs typeface="Helvetica Neue Medium"/>
                <a:sym typeface="Helvetica Neue Medium"/>
              </a:defRPr>
            </a:lvl1pPr>
          </a:lstStyle>
          <a:p>
            <a:pPr/>
            <a:r>
              <a:t>Low level injury</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2" name="What can we do to help?"/>
          <p:cNvSpPr txBox="1"/>
          <p:nvPr>
            <p:ph type="title"/>
          </p:nvPr>
        </p:nvSpPr>
        <p:spPr>
          <a:prstGeom prst="rect">
            <a:avLst/>
          </a:prstGeom>
        </p:spPr>
        <p:txBody>
          <a:bodyPr/>
          <a:lstStyle>
            <a:lvl1pPr>
              <a:defRPr spc="-200" sz="8000"/>
            </a:lvl1pPr>
          </a:lstStyle>
          <a:p>
            <a:pPr/>
            <a:r>
              <a:t>What can we do?</a:t>
            </a:r>
          </a:p>
        </p:txBody>
      </p:sp>
      <p:sp>
        <p:nvSpPr>
          <p:cNvPr id="203" name="Homeowners and residents"/>
          <p:cNvSpPr txBox="1"/>
          <p:nvPr>
            <p:ph type="body" sz="quarter" idx="1"/>
          </p:nvPr>
        </p:nvSpPr>
        <p:spPr>
          <a:xfrm>
            <a:off x="1319763" y="2486224"/>
            <a:ext cx="21971002" cy="934780"/>
          </a:xfrm>
          <a:prstGeom prst="rect">
            <a:avLst/>
          </a:prstGeom>
        </p:spPr>
        <p:txBody>
          <a:bodyPr/>
          <a:lstStyle>
            <a:lvl1pPr>
              <a:defRPr sz="5000"/>
            </a:lvl1pPr>
          </a:lstStyle>
          <a:p>
            <a:pPr/>
            <a:r>
              <a:t>Homeowners and residents</a:t>
            </a:r>
          </a:p>
        </p:txBody>
      </p:sp>
      <p:sp>
        <p:nvSpPr>
          <p:cNvPr id="204" name="Shovel First: Shovel before you salt and right after it snows to reduce the need for salt…"/>
          <p:cNvSpPr txBox="1"/>
          <p:nvPr>
            <p:ph type="body" idx="21"/>
          </p:nvPr>
        </p:nvSpPr>
        <p:spPr>
          <a:prstGeom prst="rect">
            <a:avLst/>
          </a:prstGeom>
          <a:extLst>
            <a:ext uri="{C572A759-6A51-4108-AA02-DFA0A04FC94B}">
              <ma14:wrappingTextBoxFlag xmlns:ma14="http://schemas.microsoft.com/office/mac/drawingml/2011/main" val="1"/>
            </a:ext>
          </a:extLst>
        </p:spPr>
        <p:txBody>
          <a:bodyPr/>
          <a:lstStyle/>
          <a:p>
            <a:pPr marL="591311" indent="-591311" defTabSz="2365187">
              <a:spcBef>
                <a:spcPts val="4300"/>
              </a:spcBef>
              <a:defRPr sz="4300"/>
            </a:pPr>
            <a:r>
              <a:t>Shovel First: Shovel before you salt and right after it snows to reduce the need for salt</a:t>
            </a:r>
          </a:p>
          <a:p>
            <a:pPr marL="591311" indent="-591311" defTabSz="2365187">
              <a:spcBef>
                <a:spcPts val="4300"/>
              </a:spcBef>
              <a:defRPr sz="4300"/>
            </a:pPr>
            <a:r>
              <a:t>Reduce and Reuse: Use just enough salt to melt ice (one 12oz cup of salt per 20 ft of driveway or 10 sidewalk squares). After snow melts, sweep up and reuse the salt that remains </a:t>
            </a:r>
          </a:p>
          <a:p>
            <a:pPr marL="591311" indent="-591311" defTabSz="2365187">
              <a:spcBef>
                <a:spcPts val="4300"/>
              </a:spcBef>
              <a:defRPr sz="4300"/>
            </a:pPr>
            <a:r>
              <a:t>Consider: Use sand or crushed limestone instead of salt or a 1:1 sand/crushed limestone to road salt mixture</a:t>
            </a:r>
          </a:p>
          <a:p>
            <a:pPr marL="591311" indent="-591311" defTabSz="2365187">
              <a:spcBef>
                <a:spcPts val="4300"/>
              </a:spcBef>
              <a:defRPr sz="4300"/>
            </a:pPr>
            <a:r>
              <a:t>Read the Label: Don’t use products containing urea, kitty litter, or ashes</a:t>
            </a:r>
          </a:p>
          <a:p>
            <a:pPr lvl="1" marL="591311" indent="-591311" defTabSz="2365187">
              <a:spcBef>
                <a:spcPts val="4300"/>
              </a:spcBef>
              <a:defRPr sz="4300"/>
            </a:pPr>
            <a:r>
              <a:t>Speak up: If you see an unprotected salt pile or excessive road salt use contact your township.  Educate your neighbors about how we all can help!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Considerations for municipal and private property owners"/>
          <p:cNvSpPr txBox="1"/>
          <p:nvPr>
            <p:ph type="title"/>
          </p:nvPr>
        </p:nvSpPr>
        <p:spPr>
          <a:prstGeom prst="rect">
            <a:avLst/>
          </a:prstGeom>
        </p:spPr>
        <p:txBody>
          <a:bodyPr/>
          <a:lstStyle>
            <a:lvl1pPr>
              <a:defRPr spc="-199" sz="6100"/>
            </a:lvl1pPr>
          </a:lstStyle>
          <a:p>
            <a:pPr/>
            <a:r>
              <a:t>Solutions for municipal and private property owners</a:t>
            </a:r>
          </a:p>
        </p:txBody>
      </p:sp>
      <p:sp>
        <p:nvSpPr>
          <p:cNvPr id="207" name="Salt application is important to protect citizens from snow/ice risks.…"/>
          <p:cNvSpPr txBox="1"/>
          <p:nvPr>
            <p:ph type="body" sz="quarter" idx="1"/>
          </p:nvPr>
        </p:nvSpPr>
        <p:spPr>
          <a:xfrm>
            <a:off x="1206500" y="2372960"/>
            <a:ext cx="21971000" cy="1572976"/>
          </a:xfrm>
          <a:prstGeom prst="rect">
            <a:avLst/>
          </a:prstGeom>
        </p:spPr>
        <p:txBody>
          <a:bodyPr/>
          <a:lstStyle/>
          <a:p>
            <a:pPr defTabSz="267461">
              <a:defRPr sz="1700"/>
            </a:pPr>
          </a:p>
        </p:txBody>
      </p:sp>
      <p:sp>
        <p:nvSpPr>
          <p:cNvPr id="208" name="Adopt more efficient mechanical snow/ice removal methods such as live edge plows…"/>
          <p:cNvSpPr txBox="1"/>
          <p:nvPr>
            <p:ph type="body" idx="21"/>
          </p:nvPr>
        </p:nvSpPr>
        <p:spPr>
          <a:xfrm>
            <a:off x="1206500" y="4377947"/>
            <a:ext cx="21971000" cy="8256015"/>
          </a:xfrm>
          <a:prstGeom prst="rect">
            <a:avLst/>
          </a:prstGeom>
          <a:extLst>
            <a:ext uri="{C572A759-6A51-4108-AA02-DFA0A04FC94B}">
              <ma14:wrappingTextBoxFlag xmlns:ma14="http://schemas.microsoft.com/office/mac/drawingml/2011/main" val="1"/>
            </a:ext>
          </a:extLst>
        </p:spPr>
        <p:txBody>
          <a:bodyPr/>
          <a:lstStyle/>
          <a:p>
            <a:pPr marL="609599" indent="-609599">
              <a:defRPr sz="4500"/>
            </a:pPr>
            <a:r>
              <a:t>Adopt more efficient mechanical snow/ice removal methods such as live edge plows</a:t>
            </a:r>
          </a:p>
          <a:p>
            <a:pPr marL="609599" indent="-609599">
              <a:defRPr sz="4500"/>
            </a:pPr>
            <a:r>
              <a:t>Apply pre-storm salt brine to reduce use of rock salt</a:t>
            </a:r>
          </a:p>
          <a:p>
            <a:pPr marL="609599" indent="-609599">
              <a:defRPr sz="4500"/>
            </a:pPr>
            <a:r>
              <a:t>Improve efficiency of salt application and storage to reduce waste. Sweep up salt after use.</a:t>
            </a:r>
          </a:p>
          <a:p>
            <a:pPr marL="609599" indent="-609599">
              <a:defRPr sz="4500"/>
            </a:pPr>
            <a:r>
              <a:t>Adjust brine and salt applications to match snow/ice expectations and traffic volume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Considerations for municipal and private property owners"/>
          <p:cNvSpPr txBox="1"/>
          <p:nvPr>
            <p:ph type="title"/>
          </p:nvPr>
        </p:nvSpPr>
        <p:spPr>
          <a:prstGeom prst="rect">
            <a:avLst/>
          </a:prstGeom>
        </p:spPr>
        <p:txBody>
          <a:bodyPr/>
          <a:lstStyle>
            <a:lvl1pPr>
              <a:defRPr spc="-199" sz="6100"/>
            </a:lvl1pPr>
          </a:lstStyle>
          <a:p>
            <a:pPr/>
            <a:r>
              <a:t>Looking forward</a:t>
            </a:r>
          </a:p>
        </p:txBody>
      </p:sp>
      <p:sp>
        <p:nvSpPr>
          <p:cNvPr id="211" name="Salt application is important to protect citizens from snow/ice risks.…"/>
          <p:cNvSpPr txBox="1"/>
          <p:nvPr>
            <p:ph type="body" sz="quarter" idx="1"/>
          </p:nvPr>
        </p:nvSpPr>
        <p:spPr>
          <a:xfrm>
            <a:off x="1206500" y="2372960"/>
            <a:ext cx="21971000" cy="1572976"/>
          </a:xfrm>
          <a:prstGeom prst="rect">
            <a:avLst/>
          </a:prstGeom>
        </p:spPr>
        <p:txBody>
          <a:bodyPr/>
          <a:lstStyle/>
          <a:p>
            <a:pPr defTabSz="267461">
              <a:defRPr sz="1700"/>
            </a:pPr>
          </a:p>
        </p:txBody>
      </p:sp>
      <p:sp>
        <p:nvSpPr>
          <p:cNvPr id="212" name="Adopt more efficient mechanical snow/ice removal methods such as live edge plows…"/>
          <p:cNvSpPr txBox="1"/>
          <p:nvPr>
            <p:ph type="body" idx="21"/>
          </p:nvPr>
        </p:nvSpPr>
        <p:spPr>
          <a:xfrm>
            <a:off x="1206500" y="4377947"/>
            <a:ext cx="21971000" cy="8256015"/>
          </a:xfrm>
          <a:prstGeom prst="rect">
            <a:avLst/>
          </a:prstGeom>
          <a:extLst>
            <a:ext uri="{C572A759-6A51-4108-AA02-DFA0A04FC94B}">
              <ma14:wrappingTextBoxFlag xmlns:ma14="http://schemas.microsoft.com/office/mac/drawingml/2011/main" val="1"/>
            </a:ext>
          </a:extLst>
        </p:spPr>
        <p:txBody>
          <a:bodyPr/>
          <a:lstStyle/>
          <a:p>
            <a:pPr marL="609600" indent="-609600" defTabSz="267461">
              <a:defRPr sz="4500"/>
            </a:pPr>
            <a:r>
              <a:t>Salt application is important to protect residents from snow/ice risks.  </a:t>
            </a:r>
            <a:endParaRPr sz="1800"/>
          </a:p>
          <a:p>
            <a:pPr marL="609600" indent="-609600" defTabSz="267461">
              <a:defRPr sz="4500"/>
            </a:pPr>
            <a:r>
              <a:t>Salt applications are often greater than needed to assure safety.  </a:t>
            </a:r>
            <a:endParaRPr sz="1800"/>
          </a:p>
          <a:p>
            <a:pPr marL="609600" indent="-609600" defTabSz="267461">
              <a:defRPr sz="4500"/>
            </a:pPr>
            <a:r>
              <a:t>Proven approaches can reduce salt use, assure community safety, and save the community money!</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A7A7A7"/>
      </a:dk2>
      <a:lt2>
        <a:srgbClr val="535353"/>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a:ea typeface="Helvetica"/>
        <a:cs typeface="Helvetica"/>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