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1325" r:id="rId2"/>
    <p:sldId id="1307" r:id="rId3"/>
    <p:sldId id="1320" r:id="rId4"/>
    <p:sldId id="1322" r:id="rId5"/>
    <p:sldId id="1321" r:id="rId6"/>
    <p:sldId id="1324" r:id="rId7"/>
    <p:sldId id="1323" r:id="rId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00"/>
    <a:srgbClr val="00FF00"/>
    <a:srgbClr val="0000FF"/>
    <a:srgbClr val="99CCFF"/>
    <a:srgbClr val="5E9EFF"/>
    <a:srgbClr val="07406F"/>
    <a:srgbClr val="1D4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0116" autoAdjust="0"/>
  </p:normalViewPr>
  <p:slideViewPr>
    <p:cSldViewPr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6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344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42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4722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1344" y="8829429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971344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75" tIns="46575" rIns="93175" bIns="465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18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83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4146"/>
              <a:buNone/>
              <a:defRPr sz="4100" b="0" i="0" u="none" strike="noStrike" cap="none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33400" y="1447800"/>
            <a:ext cx="8077200" cy="365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342900" algn="l" rtl="0">
              <a:spcBef>
                <a:spcPts val="400"/>
              </a:spcBef>
              <a:spcAft>
                <a:spcPts val="0"/>
              </a:spcAft>
              <a:buSzPct val="70000"/>
              <a:buChar char="●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400"/>
              </a:spcBef>
              <a:spcAft>
                <a:spcPts val="0"/>
              </a:spcAft>
              <a:buSzPct val="70000"/>
              <a:buChar char="○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400"/>
              </a:spcBef>
              <a:spcAft>
                <a:spcPts val="0"/>
              </a:spcAft>
              <a:buSzPct val="70000"/>
              <a:buChar char="■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spcBef>
                <a:spcPts val="400"/>
              </a:spcBef>
              <a:spcAft>
                <a:spcPts val="0"/>
              </a:spcAft>
              <a:buSzPct val="70000"/>
              <a:buChar char="●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400"/>
              </a:spcBef>
              <a:spcAft>
                <a:spcPts val="0"/>
              </a:spcAft>
              <a:buSzPct val="70000"/>
              <a:buChar char="○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924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SzPct val="70000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77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10800000" flipH="1">
            <a:off x="0" y="6765947"/>
            <a:ext cx="9170988" cy="13652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>
              <a:solidFill>
                <a:srgbClr val="003C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7612" y="6011863"/>
            <a:ext cx="1395091" cy="5947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8419"/>
            <a:ext cx="9153025" cy="7261997"/>
          </a:xfrm>
          <a:prstGeom prst="rect">
            <a:avLst/>
          </a:prstGeom>
        </p:spPr>
      </p:pic>
      <p:sp>
        <p:nvSpPr>
          <p:cNvPr id="101" name="Shape 101"/>
          <p:cNvSpPr/>
          <p:nvPr/>
        </p:nvSpPr>
        <p:spPr>
          <a:xfrm>
            <a:off x="-36511" y="152637"/>
            <a:ext cx="9189536" cy="2052228"/>
          </a:xfrm>
          <a:prstGeom prst="rect">
            <a:avLst/>
          </a:prstGeom>
          <a:solidFill>
            <a:srgbClr val="1D4779">
              <a:alpha val="72000"/>
            </a:srgbClr>
          </a:solidFill>
          <a:ln>
            <a:solidFill>
              <a:schemeClr val="bg2"/>
            </a:solidFill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</a:t>
            </a:r>
            <a:r>
              <a:rPr lang="en-US" sz="3200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ummer water temperature and chloride snapshot data for 44 sites in the Brodhead Watershed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2400" b="1" dirty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Prepared by David Bressler (Stroud Water Research Center) </a:t>
            </a:r>
            <a:r>
              <a:rPr lang="en-US" b="1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for </a:t>
            </a:r>
            <a:r>
              <a:rPr lang="en-US" b="1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Brodhead </a:t>
            </a:r>
            <a:r>
              <a:rPr lang="en-US" b="1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Watershed </a:t>
            </a:r>
            <a:r>
              <a:rPr lang="en-US" b="1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Association</a:t>
            </a:r>
            <a:endParaRPr lang="en-US" b="1" dirty="0" smtClean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lvl="0" algn="ctr">
              <a:buSzPct val="25000"/>
            </a:pPr>
            <a:r>
              <a:rPr lang="en-US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Support from John Jackson (Stroud Water Research Center) and Keith </a:t>
            </a:r>
            <a:r>
              <a:rPr lang="en-US" dirty="0" err="1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Fritschie</a:t>
            </a:r>
            <a:r>
              <a:rPr lang="en-US" dirty="0" smtClean="0">
                <a:solidFill>
                  <a:schemeClr val="lt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NJ Trout Unlimited Volunteer</a:t>
            </a:r>
            <a:endParaRPr lang="en-US" b="1" dirty="0" smtClean="0">
              <a:solidFill>
                <a:schemeClr val="lt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2636914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  <a:p>
            <a:pPr lvl="0" algn="ctr">
              <a:buSzPct val="25000"/>
            </a:pP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344" y="6165304"/>
            <a:ext cx="1401582" cy="596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190" y="9255593"/>
            <a:ext cx="891787" cy="1257446"/>
          </a:xfrm>
          <a:prstGeom prst="rect">
            <a:avLst/>
          </a:prstGeom>
        </p:spPr>
      </p:pic>
      <p:pic>
        <p:nvPicPr>
          <p:cNvPr id="1026" name="Picture 2" descr="Brodhead Watersh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3" y="5849100"/>
            <a:ext cx="987015" cy="93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61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173932"/>
          </a:xfrm>
        </p:spPr>
        <p:txBody>
          <a:bodyPr/>
          <a:lstStyle/>
          <a:p>
            <a:r>
              <a:rPr lang="en-US" sz="3200" dirty="0" err="1" smtClean="0"/>
              <a:t>Baseflow</a:t>
            </a:r>
            <a:r>
              <a:rPr lang="en-US" sz="3200" dirty="0" smtClean="0"/>
              <a:t> chloride concentration as a stressor to aquatic life (More Protective)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32" y="1412775"/>
            <a:ext cx="5514764" cy="4817685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Red &gt;50 mg/l = Increasing Stress/Hazard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Yellow = 30-50 mg/l = Exceeding natural conditions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00CC00"/>
                </a:solidFill>
              </a:rPr>
              <a:t>Green &lt;30 mg/l = Upper range of natural conditions</a:t>
            </a:r>
            <a:endParaRPr lang="en-US" sz="3200" b="1" dirty="0"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688" y="6603159"/>
            <a:ext cx="30958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https://stock.adobe.com/images/traffic-light-red-yellow-green-lights-go-wait-or-slow-stop-international-traffic-light-s-day-applique-vector-design-illustrations/211926764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6251"/>
          <a:stretch/>
        </p:blipFill>
        <p:spPr>
          <a:xfrm>
            <a:off x="5879529" y="4693890"/>
            <a:ext cx="3228975" cy="153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4004" b="33574"/>
          <a:stretch/>
        </p:blipFill>
        <p:spPr>
          <a:xfrm>
            <a:off x="5807521" y="3032956"/>
            <a:ext cx="3228975" cy="1476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7219"/>
          <a:stretch/>
        </p:blipFill>
        <p:spPr>
          <a:xfrm>
            <a:off x="5735513" y="1268760"/>
            <a:ext cx="3228975" cy="1492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508" y="6460684"/>
            <a:ext cx="573078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mg/l hazard/stressor threshold (Maryland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Biological Stressor Identification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Process,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2009; OH EPA/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Miltner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2021);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mg/l upper limit of regional natural range (Griffith 2014; historic data, Stroud Water Research Center)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7737" y="618156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1.0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58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88528"/>
            <a:ext cx="7164333" cy="5200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172337"/>
          </a:xfrm>
        </p:spPr>
        <p:txBody>
          <a:bodyPr/>
          <a:lstStyle/>
          <a:p>
            <a:r>
              <a:rPr lang="en-US" sz="3200" dirty="0" err="1" smtClean="0"/>
              <a:t>Baseflow</a:t>
            </a:r>
            <a:r>
              <a:rPr lang="en-US" sz="3200" dirty="0" smtClean="0"/>
              <a:t> chloride concentration for 44 sites in the Brodhead watershed (More Protective)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898920" y="1448780"/>
            <a:ext cx="6093460" cy="162423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6702" y="3073009"/>
            <a:ext cx="6095678" cy="680027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96702" y="3753036"/>
            <a:ext cx="6095678" cy="972108"/>
          </a:xfrm>
          <a:prstGeom prst="rect">
            <a:avLst/>
          </a:prstGeom>
          <a:solidFill>
            <a:srgbClr val="00CC00">
              <a:alpha val="25000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7400" y="3109954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Chloride (mg/l)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455876" y="2114573"/>
            <a:ext cx="26356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Increasing Stress/Hazard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9812" y="3198458"/>
            <a:ext cx="42466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Exceeding </a:t>
            </a:r>
            <a:r>
              <a:rPr lang="en-US" sz="1600" b="1" dirty="0">
                <a:solidFill>
                  <a:srgbClr val="FFC000"/>
                </a:solidFill>
              </a:rPr>
              <a:t>natural </a:t>
            </a:r>
            <a:r>
              <a:rPr lang="en-US" sz="1600" b="1" dirty="0" smtClean="0">
                <a:solidFill>
                  <a:srgbClr val="FFC000"/>
                </a:solidFill>
              </a:rPr>
              <a:t>conditions (</a:t>
            </a:r>
            <a:r>
              <a:rPr lang="en-US" sz="1600" b="1" dirty="0">
                <a:solidFill>
                  <a:srgbClr val="FFC000"/>
                </a:solidFill>
              </a:rPr>
              <a:t>30-50 </a:t>
            </a:r>
            <a:r>
              <a:rPr lang="en-US" sz="1600" b="1" dirty="0" smtClean="0">
                <a:solidFill>
                  <a:srgbClr val="FFC000"/>
                </a:solidFill>
              </a:rPr>
              <a:t>mg/l)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43808" y="4016097"/>
            <a:ext cx="45047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CC00"/>
                </a:solidFill>
              </a:rPr>
              <a:t>Upper </a:t>
            </a:r>
            <a:r>
              <a:rPr lang="en-US" sz="1600" b="1" dirty="0">
                <a:solidFill>
                  <a:srgbClr val="00CC00"/>
                </a:solidFill>
              </a:rPr>
              <a:t>range of natural </a:t>
            </a:r>
            <a:r>
              <a:rPr lang="en-US" sz="1600" b="1" dirty="0" smtClean="0">
                <a:solidFill>
                  <a:srgbClr val="00CC00"/>
                </a:solidFill>
              </a:rPr>
              <a:t>conditions (</a:t>
            </a:r>
            <a:r>
              <a:rPr lang="en-US" sz="1600" b="1" dirty="0">
                <a:solidFill>
                  <a:srgbClr val="00CC00"/>
                </a:solidFill>
              </a:rPr>
              <a:t>&lt;30 </a:t>
            </a:r>
            <a:r>
              <a:rPr lang="en-US" sz="1600" b="1" dirty="0" smtClean="0">
                <a:solidFill>
                  <a:srgbClr val="00CC00"/>
                </a:solidFill>
              </a:rPr>
              <a:t>mg/l)</a:t>
            </a:r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87" y="6417332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Synoptic sampling (i.e., “snapshot”) conducted August 9-10, 2023; Chloride numbers generated by converting snapshot conductivity readings using conductivity-chloride rating curve from historic BWA data.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613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147378"/>
          </a:xfrm>
        </p:spPr>
        <p:txBody>
          <a:bodyPr/>
          <a:lstStyle/>
          <a:p>
            <a:r>
              <a:rPr lang="en-US" sz="3200" dirty="0" err="1"/>
              <a:t>Baseflow</a:t>
            </a:r>
            <a:r>
              <a:rPr lang="en-US" sz="3200" dirty="0"/>
              <a:t> chloride concentration as a stressor to aquatic </a:t>
            </a:r>
            <a:r>
              <a:rPr lang="en-US" sz="3200" dirty="0" smtClean="0"/>
              <a:t>life (Less </a:t>
            </a:r>
            <a:r>
              <a:rPr lang="en-US" sz="3200" dirty="0"/>
              <a:t>P</a:t>
            </a:r>
            <a:r>
              <a:rPr lang="en-US" sz="3200" dirty="0" smtClean="0"/>
              <a:t>rotective)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32" y="1525538"/>
            <a:ext cx="5724636" cy="3657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Red &gt;120 mg/l = Chronic Toxicity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Yellow = 50-120 mg/l = </a:t>
            </a:r>
            <a:r>
              <a:rPr lang="en-US" sz="3200" dirty="0">
                <a:solidFill>
                  <a:srgbClr val="FFC000"/>
                </a:solidFill>
              </a:rPr>
              <a:t>Increasing Stress/Hazard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00CC00"/>
                </a:solidFill>
              </a:rPr>
              <a:t>Green &lt;50 mg/l = Lower Risk/Natural </a:t>
            </a:r>
            <a:r>
              <a:rPr lang="en-US" sz="3200" dirty="0">
                <a:solidFill>
                  <a:srgbClr val="00CC00"/>
                </a:solidFill>
              </a:rPr>
              <a:t>C</a:t>
            </a:r>
            <a:r>
              <a:rPr lang="en-US" sz="3200" dirty="0" smtClean="0">
                <a:solidFill>
                  <a:srgbClr val="00CC00"/>
                </a:solidFill>
              </a:rPr>
              <a:t>onditions</a:t>
            </a:r>
            <a:endParaRPr lang="en-US" sz="3200" b="1" dirty="0"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688" y="6639163"/>
            <a:ext cx="30958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https://stock.adobe.com/images/traffic-light-red-yellow-green-lights-go-wait-or-slow-stop-international-traffic-light-s-day-applique-vector-design-illustrations/211926764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6251"/>
          <a:stretch/>
        </p:blipFill>
        <p:spPr>
          <a:xfrm>
            <a:off x="5879529" y="4693890"/>
            <a:ext cx="3228975" cy="153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4004" b="33574"/>
          <a:stretch/>
        </p:blipFill>
        <p:spPr>
          <a:xfrm>
            <a:off x="5807521" y="3032956"/>
            <a:ext cx="3228975" cy="1476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7219"/>
          <a:stretch/>
        </p:blipFill>
        <p:spPr>
          <a:xfrm>
            <a:off x="5735513" y="1268760"/>
            <a:ext cx="3228975" cy="1492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6341176"/>
            <a:ext cx="6085184" cy="53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mg/l chronic toxicity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(Canadian Council of Ministers of the Environment,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2011); 50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mg/l hazard/stressor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threshold (Maryland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Biological Stressor Identification Process 2009; OH EPA/</a:t>
            </a:r>
            <a:r>
              <a:rPr lang="en-US" sz="9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Miltner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2021); 30 mg/l upper limit of regional natural range (Griffith 2014; historic data, Stroud Water Research Center)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7737" y="621756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Version 2.0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4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304764"/>
            <a:ext cx="7172927" cy="520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200308"/>
          </a:xfrm>
        </p:spPr>
        <p:txBody>
          <a:bodyPr/>
          <a:lstStyle/>
          <a:p>
            <a:r>
              <a:rPr lang="en-US" sz="3200" dirty="0" err="1"/>
              <a:t>Baseflow</a:t>
            </a:r>
            <a:r>
              <a:rPr lang="en-US" sz="3200" dirty="0"/>
              <a:t> chloride concentration for 44 sites in the Brodhead watershed (</a:t>
            </a:r>
            <a:r>
              <a:rPr lang="en-US" sz="3200" dirty="0" smtClean="0"/>
              <a:t>Less Protective</a:t>
            </a:r>
            <a:r>
              <a:rPr lang="en-US" sz="32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6224" y="1439400"/>
            <a:ext cx="6177188" cy="66379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6224" y="2103194"/>
            <a:ext cx="6177188" cy="1542593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86224" y="3645789"/>
            <a:ext cx="6177188" cy="1115358"/>
          </a:xfrm>
          <a:prstGeom prst="rect">
            <a:avLst/>
          </a:prstGeom>
          <a:solidFill>
            <a:srgbClr val="00CC00">
              <a:alpha val="25000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6612" y="314653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Chloride (mg/l)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3617944" y="1632798"/>
            <a:ext cx="3164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Chronic Toxicity (</a:t>
            </a:r>
            <a:r>
              <a:rPr lang="en-US" sz="1600" b="1" dirty="0">
                <a:solidFill>
                  <a:srgbClr val="FF0000"/>
                </a:solidFill>
              </a:rPr>
              <a:t>&gt;120 </a:t>
            </a:r>
            <a:r>
              <a:rPr lang="en-US" sz="1600" b="1" dirty="0" smtClean="0">
                <a:solidFill>
                  <a:srgbClr val="FF0000"/>
                </a:solidFill>
              </a:rPr>
              <a:t>mg/l)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95836" y="2678235"/>
            <a:ext cx="3924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C000"/>
                </a:solidFill>
              </a:rPr>
              <a:t>Increasing </a:t>
            </a:r>
            <a:r>
              <a:rPr lang="en-US" sz="1600" b="1" dirty="0" smtClean="0">
                <a:solidFill>
                  <a:srgbClr val="FFC000"/>
                </a:solidFill>
              </a:rPr>
              <a:t>Stress/Hazard (50-120 mg/l)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7824" y="4049579"/>
            <a:ext cx="4521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CC00"/>
                </a:solidFill>
              </a:rPr>
              <a:t>Lower Risk/Natural </a:t>
            </a:r>
            <a:r>
              <a:rPr lang="en-US" sz="1600" b="1" dirty="0" smtClean="0">
                <a:solidFill>
                  <a:srgbClr val="00CC00"/>
                </a:solidFill>
              </a:rPr>
              <a:t>Conditions (&lt;50 mg/l)</a:t>
            </a:r>
            <a:endParaRPr lang="en-US" sz="1600" b="1" dirty="0">
              <a:solidFill>
                <a:srgbClr val="00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87" y="6453336"/>
            <a:ext cx="8496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Synoptic sampling (i.e., “snapshot”) conducted August 9-10, 2023; Chloride numbers generated by converting snapshot conductivity readings using conductivity-chloride rating curve from historic BWA data.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119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332148"/>
          </a:xfrm>
        </p:spPr>
        <p:txBody>
          <a:bodyPr/>
          <a:lstStyle/>
          <a:p>
            <a:r>
              <a:rPr lang="en-US" sz="4000" dirty="0" smtClean="0"/>
              <a:t>Yes/Be Gentle/No </a:t>
            </a:r>
            <a:br>
              <a:rPr lang="en-US" sz="4000" dirty="0" smtClean="0"/>
            </a:br>
            <a:r>
              <a:rPr lang="en-US" sz="4000" dirty="0" smtClean="0"/>
              <a:t>Trout Fishing Recommendations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516" y="1628800"/>
            <a:ext cx="5833156" cy="36576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Red &gt;21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°(70 </a:t>
            </a:r>
            <a:r>
              <a:rPr lang="en-US" sz="3200" dirty="0">
                <a:solidFill>
                  <a:srgbClr val="FF0000"/>
                </a:solidFill>
              </a:rPr>
              <a:t>F</a:t>
            </a:r>
            <a:r>
              <a:rPr lang="en-US" sz="3200" dirty="0" smtClean="0">
                <a:solidFill>
                  <a:srgbClr val="FF0000"/>
                </a:solidFill>
              </a:rPr>
              <a:t>°) = </a:t>
            </a:r>
            <a:r>
              <a:rPr lang="en-US" sz="3200" b="1" dirty="0" smtClean="0">
                <a:solidFill>
                  <a:srgbClr val="FF0000"/>
                </a:solidFill>
              </a:rPr>
              <a:t>Do Not 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ish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Yellow 19-21 </a:t>
            </a:r>
            <a:r>
              <a:rPr lang="en-US" sz="3200" dirty="0">
                <a:solidFill>
                  <a:srgbClr val="FFC000"/>
                </a:solidFill>
              </a:rPr>
              <a:t>C</a:t>
            </a:r>
            <a:r>
              <a:rPr lang="en-US" sz="3200" dirty="0" smtClean="0">
                <a:solidFill>
                  <a:srgbClr val="FFC000"/>
                </a:solidFill>
              </a:rPr>
              <a:t>° </a:t>
            </a:r>
            <a:r>
              <a:rPr lang="en-US" sz="3200" dirty="0">
                <a:solidFill>
                  <a:srgbClr val="FFC000"/>
                </a:solidFill>
              </a:rPr>
              <a:t>(66-70 F</a:t>
            </a:r>
            <a:r>
              <a:rPr lang="en-US" sz="3200" dirty="0" smtClean="0">
                <a:solidFill>
                  <a:srgbClr val="FFC000"/>
                </a:solidFill>
              </a:rPr>
              <a:t>°) =  </a:t>
            </a:r>
            <a:r>
              <a:rPr lang="en-US" sz="3200" b="1" dirty="0" smtClean="0">
                <a:solidFill>
                  <a:srgbClr val="FFC000"/>
                </a:solidFill>
              </a:rPr>
              <a:t>Be Gentle </a:t>
            </a:r>
            <a:r>
              <a:rPr lang="en-US" sz="3200" dirty="0" smtClean="0">
                <a:solidFill>
                  <a:srgbClr val="FFC000"/>
                </a:solidFill>
              </a:rPr>
              <a:t>(no photos, barbless hooks, fast release)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00CC00"/>
                </a:solidFill>
              </a:rPr>
              <a:t>Green &lt;</a:t>
            </a:r>
            <a:r>
              <a:rPr lang="en-US" sz="3200" dirty="0">
                <a:solidFill>
                  <a:srgbClr val="00CC00"/>
                </a:solidFill>
              </a:rPr>
              <a:t>19 C° (66 F</a:t>
            </a:r>
            <a:r>
              <a:rPr lang="en-US" sz="3200" dirty="0" smtClean="0">
                <a:solidFill>
                  <a:srgbClr val="00CC00"/>
                </a:solidFill>
              </a:rPr>
              <a:t>°) = </a:t>
            </a:r>
            <a:r>
              <a:rPr lang="en-US" sz="3200" b="1" dirty="0" smtClean="0">
                <a:solidFill>
                  <a:srgbClr val="00CC00"/>
                </a:solidFill>
              </a:rPr>
              <a:t>Fish Freely</a:t>
            </a:r>
            <a:endParaRPr lang="en-US" sz="3200" b="1" dirty="0">
              <a:solidFill>
                <a:srgbClr val="00CC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688" y="6639163"/>
            <a:ext cx="30958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https://stock.adobe.com/images/traffic-light-red-yellow-green-lights-go-wait-or-slow-stop-international-traffic-light-s-day-applique-vector-design-illustrations/211926764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6251"/>
          <a:stretch/>
        </p:blipFill>
        <p:spPr>
          <a:xfrm>
            <a:off x="5940152" y="4905164"/>
            <a:ext cx="3228975" cy="1536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4004" b="33574"/>
          <a:stretch/>
        </p:blipFill>
        <p:spPr>
          <a:xfrm>
            <a:off x="5915533" y="3244230"/>
            <a:ext cx="3228975" cy="1476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7219"/>
          <a:stretch/>
        </p:blipFill>
        <p:spPr>
          <a:xfrm>
            <a:off x="5879529" y="1480034"/>
            <a:ext cx="3228975" cy="1492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6441735"/>
            <a:ext cx="4572000" cy="355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USGS SHEDS Brook trout model, NV DEP 2017, Chadwick et al. 2015,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Kratzer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2013, </a:t>
            </a:r>
            <a:r>
              <a:rPr lang="en-US" sz="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Wehrly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2007; personal communication Keith </a:t>
            </a:r>
            <a:r>
              <a:rPr lang="en-US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Fritschie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(VA DEC); PA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 </a:t>
            </a:r>
            <a:r>
              <a:rPr lang="en-US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 Water Quality Standards</a:t>
            </a:r>
          </a:p>
        </p:txBody>
      </p:sp>
    </p:spTree>
    <p:extLst>
      <p:ext uri="{BB962C8B-B14F-4D97-AF65-F5344CB8AC3E}">
        <p14:creationId xmlns:p14="http://schemas.microsoft.com/office/powerpoint/2010/main" val="18276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09" y="1238368"/>
            <a:ext cx="7332623" cy="5322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20"/>
            <a:ext cx="9144000" cy="1059281"/>
          </a:xfrm>
        </p:spPr>
        <p:txBody>
          <a:bodyPr/>
          <a:lstStyle/>
          <a:p>
            <a:r>
              <a:rPr lang="en-US" sz="2800" dirty="0" smtClean="0"/>
              <a:t>Estimated daily high water temperature in relation to fishing recommendations for 44 sites in the Brodhead watershed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36446" y="2659995"/>
            <a:ext cx="3004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Estimated daily high</a:t>
            </a:r>
          </a:p>
          <a:p>
            <a:r>
              <a:rPr lang="en-US" sz="2000" b="1" dirty="0" smtClean="0"/>
              <a:t> water </a:t>
            </a:r>
            <a:r>
              <a:rPr lang="en-US" sz="2000" b="1" dirty="0"/>
              <a:t>temperature (C</a:t>
            </a:r>
            <a:r>
              <a:rPr lang="en-US" sz="2000" b="1" dirty="0" smtClean="0"/>
              <a:t>°)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2051720" y="1397245"/>
            <a:ext cx="6119068" cy="156370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1720" y="2960950"/>
            <a:ext cx="6119068" cy="358386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1720" y="3319335"/>
            <a:ext cx="6119068" cy="1225789"/>
          </a:xfrm>
          <a:prstGeom prst="rect">
            <a:avLst/>
          </a:prstGeom>
          <a:solidFill>
            <a:srgbClr val="00CC00">
              <a:alpha val="25000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21527" y="1784588"/>
            <a:ext cx="2715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Do Not </a:t>
            </a:r>
            <a:r>
              <a:rPr lang="en-US" sz="1600" b="1" dirty="0">
                <a:solidFill>
                  <a:srgbClr val="FF0000"/>
                </a:solidFill>
              </a:rPr>
              <a:t>Fish &gt;21 C°(</a:t>
            </a:r>
            <a:r>
              <a:rPr lang="en-US" sz="1600" b="1" dirty="0" smtClean="0">
                <a:solidFill>
                  <a:srgbClr val="FF0000"/>
                </a:solidFill>
              </a:rPr>
              <a:t>70 </a:t>
            </a:r>
            <a:r>
              <a:rPr lang="en-US" sz="1600" b="1" dirty="0">
                <a:solidFill>
                  <a:srgbClr val="FF0000"/>
                </a:solidFill>
              </a:rPr>
              <a:t>F°)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19872" y="2988332"/>
            <a:ext cx="2996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9900"/>
                </a:solidFill>
              </a:rPr>
              <a:t>Be Gentle 19-21 </a:t>
            </a:r>
            <a:r>
              <a:rPr lang="en-US" sz="1600" b="1" dirty="0">
                <a:solidFill>
                  <a:srgbClr val="FF9900"/>
                </a:solidFill>
              </a:rPr>
              <a:t>C</a:t>
            </a:r>
            <a:r>
              <a:rPr lang="en-US" sz="1600" b="1" dirty="0" smtClean="0">
                <a:solidFill>
                  <a:srgbClr val="FF9900"/>
                </a:solidFill>
              </a:rPr>
              <a:t>° (66-70 </a:t>
            </a:r>
            <a:r>
              <a:rPr lang="en-US" sz="1600" b="1" dirty="0">
                <a:solidFill>
                  <a:srgbClr val="FF9900"/>
                </a:solidFill>
              </a:rPr>
              <a:t>F°)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26" y="3616659"/>
            <a:ext cx="270619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CC00"/>
                </a:solidFill>
              </a:rPr>
              <a:t>Fish Freely </a:t>
            </a:r>
            <a:r>
              <a:rPr lang="en-US" sz="1600" b="1" dirty="0">
                <a:solidFill>
                  <a:srgbClr val="00CC00"/>
                </a:solidFill>
              </a:rPr>
              <a:t>&lt;19 C° (66 F°)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87" y="64893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Synoptic sampling (i.e., “snapshot”) conducted August 9-10, 2023; Estimated daily high water temperature measured mid-afternoon on average or above average temperature summer day.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274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">
  <a:themeElements>
    <a:clrScheme name="NEW STROUD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114544</TotalTime>
  <Words>533</Words>
  <Application>Microsoft Office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</vt:lpstr>
      <vt:lpstr>Times New Roman</vt:lpstr>
      <vt:lpstr>theme</vt:lpstr>
      <vt:lpstr>PowerPoint Presentation</vt:lpstr>
      <vt:lpstr>Baseflow chloride concentration as a stressor to aquatic life (More Protective) </vt:lpstr>
      <vt:lpstr>Baseflow chloride concentration for 44 sites in the Brodhead watershed (More Protective)</vt:lpstr>
      <vt:lpstr>Baseflow chloride concentration as a stressor to aquatic life (Less Protective) </vt:lpstr>
      <vt:lpstr>Baseflow chloride concentration for 44 sites in the Brodhead watershed (Less Protective)</vt:lpstr>
      <vt:lpstr>Yes/Be Gentle/No  Trout Fishing Recommendations</vt:lpstr>
      <vt:lpstr>Estimated daily high water temperature in relation to fishing recommendations for 44 sites in the Brodhead watershed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Bressler</dc:creator>
  <cp:lastModifiedBy>David Bressler</cp:lastModifiedBy>
  <cp:revision>2608</cp:revision>
  <dcterms:modified xsi:type="dcterms:W3CDTF">2023-11-13T22:11:46Z</dcterms:modified>
</cp:coreProperties>
</file>