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597" r:id="rId2"/>
    <p:sldId id="1321" r:id="rId3"/>
    <p:sldId id="1307" r:id="rId4"/>
    <p:sldId id="1320" r:id="rId5"/>
    <p:sldId id="1306" r:id="rId6"/>
    <p:sldId id="1322" r:id="rId7"/>
    <p:sldId id="1323" r:id="rId8"/>
    <p:sldId id="1324" r:id="rId9"/>
    <p:sldId id="1325" r:id="rId10"/>
    <p:sldId id="1326" r:id="rId11"/>
    <p:sldId id="1327" r:id="rId12"/>
    <p:sldId id="1328" r:id="rId13"/>
    <p:sldId id="1329" r:id="rId14"/>
    <p:sldId id="1330" r:id="rId15"/>
    <p:sldId id="1331" r:id="rId16"/>
    <p:sldId id="1308" r:id="rId1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00FF"/>
    <a:srgbClr val="FF9900"/>
    <a:srgbClr val="99CCFF"/>
    <a:srgbClr val="5E9EFF"/>
    <a:srgbClr val="07406F"/>
    <a:srgbClr val="1D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0116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344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472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971344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2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80772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400"/>
              </a:spcBef>
              <a:spcAft>
                <a:spcPts val="0"/>
              </a:spcAft>
              <a:buSzPct val="70000"/>
              <a:buChar char="●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400"/>
              </a:spcBef>
              <a:spcAft>
                <a:spcPts val="0"/>
              </a:spcAft>
              <a:buSzPct val="70000"/>
              <a:buChar char="○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■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●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○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24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0" y="6765947"/>
            <a:ext cx="9170988" cy="13652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>
              <a:solidFill>
                <a:srgbClr val="003C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12" y="6011863"/>
            <a:ext cx="1395091" cy="5947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7251"/>
          <a:stretch/>
        </p:blipFill>
        <p:spPr>
          <a:xfrm>
            <a:off x="-115551" y="-86503"/>
            <a:ext cx="9268575" cy="7079899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-36511" y="152637"/>
            <a:ext cx="9189536" cy="2052228"/>
          </a:xfrm>
          <a:prstGeom prst="rect">
            <a:avLst/>
          </a:prstGeom>
          <a:solidFill>
            <a:srgbClr val="1D4779">
              <a:alpha val="72000"/>
            </a:srgbClr>
          </a:solidFill>
          <a:ln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</a:t>
            </a:r>
            <a:r>
              <a:rPr lang="en-US" sz="32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ummer water temperature for 13 continuous monitoring locations in the Brodhead Watershed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Prepared by David Bressler (Stroud Water Research Center) for Brodhead Watershed Association</a:t>
            </a:r>
          </a:p>
          <a:p>
            <a:pPr lvl="0" algn="ctr">
              <a:buSzPct val="25000"/>
            </a:pP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Support from John Jackson (Stroud Water Research Center) and Keith </a:t>
            </a:r>
            <a:r>
              <a:rPr lang="en-US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Fritschie</a:t>
            </a: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(NJ </a:t>
            </a: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Trout Unlimited </a:t>
            </a: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Volunteer)</a:t>
            </a:r>
            <a:endParaRPr lang="en-US" b="1" dirty="0" smtClean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2636914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86" y="6225453"/>
            <a:ext cx="1260140" cy="535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190" y="9255593"/>
            <a:ext cx="891787" cy="1257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833" y="5265831"/>
            <a:ext cx="3060200" cy="1517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2716" b="8636"/>
          <a:stretch/>
        </p:blipFill>
        <p:spPr>
          <a:xfrm>
            <a:off x="1274032" y="4403446"/>
            <a:ext cx="1215698" cy="2382981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65" y="5420048"/>
            <a:ext cx="978925" cy="978925"/>
          </a:xfrm>
          <a:prstGeom prst="rect">
            <a:avLst/>
          </a:prstGeom>
        </p:spPr>
      </p:pic>
      <p:pic>
        <p:nvPicPr>
          <p:cNvPr id="1026" name="Picture 2" descr="Brodhead Watersh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" y="5849100"/>
            <a:ext cx="987015" cy="9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33" y="2535805"/>
            <a:ext cx="1284329" cy="238265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65" y="2765598"/>
            <a:ext cx="1251033" cy="1212539"/>
          </a:xfrm>
          <a:prstGeom prst="rect">
            <a:avLst/>
          </a:prstGeom>
        </p:spPr>
      </p:pic>
      <p:pic>
        <p:nvPicPr>
          <p:cNvPr id="4" name="Picture 2" descr="https://brodheadwatershed.org/wp-content/uploads/WatershedSiteMapMonroeCounty-1-1024x88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46" y="2522068"/>
            <a:ext cx="3867061" cy="33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47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2024844"/>
            <a:ext cx="8964996" cy="446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smtClean="0"/>
              <a:t>Marshalls Creek Falls (BWA10)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2587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4005064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09" y="1311348"/>
            <a:ext cx="542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*Average Summer Water Temperature = 18.7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9652" y="3745164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251"/>
          <a:stretch/>
        </p:blipFill>
        <p:spPr>
          <a:xfrm>
            <a:off x="5771517" y="836712"/>
            <a:ext cx="3228975" cy="1536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6768" y="4583238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incomplete data set </a:t>
            </a:r>
            <a:r>
              <a:rPr lang="en-US" i="1" dirty="0" smtClean="0"/>
              <a:t>(</a:t>
            </a:r>
            <a:r>
              <a:rPr lang="en-US" i="1" dirty="0" smtClean="0"/>
              <a:t>July was hotter so summer average </a:t>
            </a:r>
            <a:r>
              <a:rPr lang="en-US" i="1" dirty="0" smtClean="0"/>
              <a:t>may be &gt;</a:t>
            </a:r>
            <a:r>
              <a:rPr lang="en-US" i="1" dirty="0" smtClean="0"/>
              <a:t>18.7</a:t>
            </a:r>
            <a:r>
              <a:rPr lang="en-US" i="1" dirty="0" smtClean="0"/>
              <a:t> </a:t>
            </a:r>
            <a:r>
              <a:rPr lang="en-US" i="1" dirty="0"/>
              <a:t>C</a:t>
            </a:r>
            <a:r>
              <a:rPr lang="en-US" i="1" dirty="0" smtClean="0"/>
              <a:t>°) 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484641"/>
            <a:ext cx="612068" cy="612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1747848" y="4413961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14665" y="6434038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2530034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87954" y="2837811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6" y="2033117"/>
            <a:ext cx="8962573" cy="4441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4000" dirty="0" smtClean="0"/>
              <a:t>Paradise Creek above Brodhead (PKPC3S)</a:t>
            </a:r>
            <a:endParaRPr lang="en-US" sz="4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248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564" y="4689140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285364"/>
            <a:ext cx="531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19.4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55676" y="4428211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735513" y="836712"/>
            <a:ext cx="3228975" cy="1476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752" y="2671932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207634" y="2979709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483612"/>
            <a:ext cx="612068" cy="6120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1723112" y="4258934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1" y="6461306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564" y="5248941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incomplete data set </a:t>
            </a:r>
            <a:r>
              <a:rPr lang="en-US" i="1" dirty="0" smtClean="0"/>
              <a:t>(</a:t>
            </a:r>
            <a:r>
              <a:rPr lang="en-US" i="1" dirty="0" smtClean="0"/>
              <a:t>July was hotter so summer average </a:t>
            </a:r>
            <a:r>
              <a:rPr lang="en-US" i="1" dirty="0" smtClean="0"/>
              <a:t>may be &gt;19.4 </a:t>
            </a:r>
            <a:r>
              <a:rPr lang="en-US" i="1" dirty="0"/>
              <a:t>C</a:t>
            </a:r>
            <a:r>
              <a:rPr lang="en-US" i="1" dirty="0" smtClean="0"/>
              <a:t>°)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70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2" y="2096977"/>
            <a:ext cx="8838658" cy="439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err="1" smtClean="0"/>
              <a:t>Butz</a:t>
            </a:r>
            <a:r>
              <a:rPr lang="en-US" dirty="0" smtClean="0"/>
              <a:t> Run (BWA4)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969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8187" y="4124045"/>
            <a:ext cx="8220297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40733"/>
            <a:ext cx="530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19.4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84593" y="3837250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663505" y="872716"/>
            <a:ext cx="3228975" cy="147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55745"/>
            <a:ext cx="612068" cy="61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670936" y="4387483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429" y="6474341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30779" y="2819434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30779" y="3127211"/>
            <a:ext cx="731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6375" y="2398294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726376" y="2706071"/>
            <a:ext cx="7980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6" y="2060848"/>
            <a:ext cx="9027481" cy="447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4000" dirty="0" smtClean="0"/>
              <a:t>Brodhead Creek above Paradise (PKBH7S)</a:t>
            </a:r>
            <a:endParaRPr lang="en-US" sz="4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5497" y="212832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056" y="4638469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62838"/>
            <a:ext cx="530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19.7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0089" y="4351674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728724" y="872716"/>
            <a:ext cx="3228975" cy="1476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8344" y="2581833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26226" y="2889610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66227" y="3251340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98205" y="3559117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20" y="5587095"/>
            <a:ext cx="612068" cy="61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1727807" y="4097306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8994" y="6506512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920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24844"/>
            <a:ext cx="8966630" cy="442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smtClean="0"/>
              <a:t>Pocono Creek at Rail Gap (BWA6)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12201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564" y="4507883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40733"/>
            <a:ext cx="531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19.8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67644" y="4221088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735513" y="872716"/>
            <a:ext cx="3228975" cy="147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80780"/>
            <a:ext cx="612068" cy="61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725428" y="4046900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1373" y="6456106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20172" y="2815189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52150" y="3122966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" y="2060848"/>
            <a:ext cx="8959528" cy="4464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err="1" smtClean="0"/>
              <a:t>McMichaels</a:t>
            </a:r>
            <a:r>
              <a:rPr lang="en-US" dirty="0" smtClean="0"/>
              <a:t> Creek on Pomeroy (BWA7)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8600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564" y="4488138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40733"/>
            <a:ext cx="527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19.8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4237347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699509" y="872716"/>
            <a:ext cx="3228975" cy="147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44776"/>
            <a:ext cx="612068" cy="61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725428" y="4046900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1373" y="6474822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4761" y="5242985"/>
            <a:ext cx="408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incomplete data set </a:t>
            </a:r>
            <a:r>
              <a:rPr lang="en-US" i="1" dirty="0" smtClean="0"/>
              <a:t>(</a:t>
            </a:r>
            <a:r>
              <a:rPr lang="en-US" i="1" dirty="0" smtClean="0"/>
              <a:t>July was hotter so summer </a:t>
            </a:r>
            <a:r>
              <a:rPr lang="en-US" i="1" dirty="0" smtClean="0"/>
              <a:t>average may be &gt;19.8 </a:t>
            </a:r>
            <a:r>
              <a:rPr lang="en-US" i="1" dirty="0"/>
              <a:t>C</a:t>
            </a:r>
            <a:r>
              <a:rPr lang="en-US" i="1" dirty="0" smtClean="0"/>
              <a:t>°)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90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0" y="2111873"/>
            <a:ext cx="8772849" cy="437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smtClean="0"/>
              <a:t>Forest Hills Run (BWA1)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17303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4560145"/>
            <a:ext cx="799288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40733"/>
            <a:ext cx="548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20.7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66991" y="4278108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4004" b="33574"/>
          <a:stretch/>
        </p:blipFill>
        <p:spPr>
          <a:xfrm>
            <a:off x="5735513" y="872716"/>
            <a:ext cx="3228975" cy="1476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631805"/>
            <a:ext cx="612068" cy="61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1578571" y="4090229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1373" y="6456106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799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3200" dirty="0" smtClean="0"/>
              <a:t>Map of 12 </a:t>
            </a:r>
            <a:r>
              <a:rPr lang="en-US" sz="3200" dirty="0" err="1" smtClean="0"/>
              <a:t>EnviroDIY</a:t>
            </a:r>
            <a:r>
              <a:rPr lang="en-US" sz="3200" dirty="0" smtClean="0"/>
              <a:t> stations and 1 USGS station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980728"/>
            <a:ext cx="6266639" cy="5658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1409" y="6296767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Upper </a:t>
            </a:r>
            <a:r>
              <a:rPr lang="en-US" sz="1200" b="1" dirty="0" err="1" smtClean="0">
                <a:solidFill>
                  <a:srgbClr val="0000FF"/>
                </a:solidFill>
              </a:rPr>
              <a:t>McMichaels</a:t>
            </a:r>
            <a:r>
              <a:rPr lang="en-US" sz="12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00FF"/>
                </a:solidFill>
              </a:rPr>
              <a:t>Creek (BWA9)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4624" y="5783493"/>
            <a:ext cx="219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FF"/>
                </a:solidFill>
                <a:latin typeface="Roboto"/>
              </a:rPr>
              <a:t>McMichaels</a:t>
            </a:r>
            <a:r>
              <a:rPr lang="en-US" sz="1200" b="1" dirty="0">
                <a:solidFill>
                  <a:srgbClr val="0000FF"/>
                </a:solidFill>
                <a:latin typeface="Roboto"/>
              </a:rPr>
              <a:t> Creek on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Pomeroy (BWA7)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2615" y="5002443"/>
            <a:ext cx="1764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Pocono Creek on Rail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Gap (BWA6)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3078" y="360978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Marshalls Creek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Falls (BWA10)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2980" y="4085785"/>
            <a:ext cx="226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Pocono Creek on Tannersville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Woods (BWA8)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9453" y="3513936"/>
            <a:ext cx="2221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Paradise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Creek above Brodhead (</a:t>
            </a:r>
            <a:r>
              <a:rPr lang="en-US" sz="1200" b="1" dirty="0" smtClean="0">
                <a:solidFill>
                  <a:srgbClr val="0000FF"/>
                </a:solidFill>
              </a:rPr>
              <a:t>PKPC3S)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8680" y="3183359"/>
            <a:ext cx="2197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Brodhead Creek above Paradise (PKBH7S)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048" y="2931331"/>
            <a:ext cx="1015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FF"/>
                </a:solidFill>
                <a:latin typeface="Roboto"/>
              </a:rPr>
              <a:t>Butz</a:t>
            </a:r>
            <a:r>
              <a:rPr lang="en-US" sz="1200" b="1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Run (BWA4)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0528" y="2175247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Forest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Hills Run (BWA1)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5199" y="2861180"/>
            <a:ext cx="1657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FF"/>
                </a:solidFill>
                <a:latin typeface="Roboto"/>
              </a:rPr>
              <a:t>Swiftwater</a:t>
            </a:r>
            <a:r>
              <a:rPr lang="en-US" sz="1200" b="1" dirty="0">
                <a:solidFill>
                  <a:srgbClr val="0000FF"/>
                </a:solidFill>
                <a:latin typeface="Roboto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Creek (</a:t>
            </a:r>
            <a:r>
              <a:rPr lang="en-US" sz="1200" b="1" dirty="0">
                <a:solidFill>
                  <a:srgbClr val="0000FF"/>
                </a:solidFill>
              </a:rPr>
              <a:t>Swift </a:t>
            </a:r>
            <a:r>
              <a:rPr lang="en-US" sz="1200" b="1" dirty="0" smtClean="0">
                <a:solidFill>
                  <a:srgbClr val="0000FF"/>
                </a:solidFill>
              </a:rPr>
              <a:t>314)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7514" y="1616845"/>
            <a:ext cx="165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00FF"/>
                </a:solidFill>
                <a:latin typeface="Roboto"/>
              </a:rPr>
              <a:t>Yankee Run (BWA Logger 5)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4177" y="1155050"/>
            <a:ext cx="168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Roboto"/>
              </a:rPr>
              <a:t>Lower Mill 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Creek (BWA3)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77" y="5488787"/>
            <a:ext cx="1150168" cy="11501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965576" y="2733779"/>
            <a:ext cx="2197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USGS, Brodhead Creek near </a:t>
            </a:r>
            <a:r>
              <a:rPr lang="en-US" sz="1200" b="1" dirty="0" err="1" smtClean="0">
                <a:solidFill>
                  <a:srgbClr val="0000FF"/>
                </a:solidFill>
                <a:latin typeface="Roboto"/>
              </a:rPr>
              <a:t>Analomink</a:t>
            </a:r>
            <a:r>
              <a:rPr lang="en-US" sz="1200" b="1" dirty="0" smtClean="0">
                <a:solidFill>
                  <a:srgbClr val="0000FF"/>
                </a:solidFill>
                <a:latin typeface="Roboto"/>
              </a:rPr>
              <a:t> (01440400)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864664" y="3079936"/>
            <a:ext cx="216869" cy="205048"/>
          </a:xfrm>
          <a:prstGeom prst="flowChartConnector">
            <a:avLst/>
          </a:prstGeom>
          <a:solidFill>
            <a:srgbClr val="00CC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9" y="887184"/>
            <a:ext cx="1284329" cy="238265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12716" b="8636"/>
          <a:stretch/>
        </p:blipFill>
        <p:spPr>
          <a:xfrm>
            <a:off x="1128907" y="2551339"/>
            <a:ext cx="784762" cy="1538271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71" y="1232934"/>
            <a:ext cx="1003534" cy="9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332148"/>
          </a:xfrm>
        </p:spPr>
        <p:txBody>
          <a:bodyPr/>
          <a:lstStyle/>
          <a:p>
            <a:r>
              <a:rPr lang="en-US" sz="4000" dirty="0" smtClean="0"/>
              <a:t>Average Summer Water Temperature (60-day, July-Aug) – Coarse Trout Thresholds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32" y="1844824"/>
            <a:ext cx="5514764" cy="3657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Red &gt;21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°(70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°) = </a:t>
            </a:r>
            <a:r>
              <a:rPr lang="en-US" sz="3200" b="1" dirty="0" smtClean="0">
                <a:solidFill>
                  <a:srgbClr val="FF0000"/>
                </a:solidFill>
              </a:rPr>
              <a:t>Non-Sustaining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Yellow 19-21 </a:t>
            </a:r>
            <a:r>
              <a:rPr lang="en-US" sz="3200" dirty="0">
                <a:solidFill>
                  <a:srgbClr val="FFC000"/>
                </a:solidFill>
              </a:rPr>
              <a:t>C</a:t>
            </a:r>
            <a:r>
              <a:rPr lang="en-US" sz="3200" dirty="0" smtClean="0">
                <a:solidFill>
                  <a:srgbClr val="FFC000"/>
                </a:solidFill>
              </a:rPr>
              <a:t>° </a:t>
            </a:r>
            <a:r>
              <a:rPr lang="en-US" sz="3200" dirty="0">
                <a:solidFill>
                  <a:srgbClr val="FFC000"/>
                </a:solidFill>
              </a:rPr>
              <a:t>(66-70 F</a:t>
            </a:r>
            <a:r>
              <a:rPr lang="en-US" sz="3200" dirty="0" smtClean="0">
                <a:solidFill>
                  <a:srgbClr val="FFC000"/>
                </a:solidFill>
              </a:rPr>
              <a:t>°) =  </a:t>
            </a:r>
            <a:r>
              <a:rPr lang="en-US" sz="3200" b="1" dirty="0">
                <a:solidFill>
                  <a:srgbClr val="FFC000"/>
                </a:solidFill>
              </a:rPr>
              <a:t>S</a:t>
            </a:r>
            <a:r>
              <a:rPr lang="en-US" sz="3200" b="1" dirty="0" smtClean="0">
                <a:solidFill>
                  <a:srgbClr val="FFC000"/>
                </a:solidFill>
              </a:rPr>
              <a:t>tressful</a:t>
            </a:r>
            <a:endParaRPr lang="en-US" sz="3200" b="1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00CC00"/>
                </a:solidFill>
              </a:rPr>
              <a:t>Green &lt;</a:t>
            </a:r>
            <a:r>
              <a:rPr lang="en-US" sz="3200" dirty="0">
                <a:solidFill>
                  <a:srgbClr val="00CC00"/>
                </a:solidFill>
              </a:rPr>
              <a:t>19 C° (66 F</a:t>
            </a:r>
            <a:r>
              <a:rPr lang="en-US" sz="3200" dirty="0" smtClean="0">
                <a:solidFill>
                  <a:srgbClr val="00CC00"/>
                </a:solidFill>
              </a:rPr>
              <a:t>°) = </a:t>
            </a:r>
            <a:r>
              <a:rPr lang="en-US" sz="3200" b="1" dirty="0" smtClean="0">
                <a:solidFill>
                  <a:srgbClr val="00CC00"/>
                </a:solidFill>
              </a:rPr>
              <a:t>Supportive</a:t>
            </a:r>
            <a:endParaRPr lang="en-US" sz="3200" b="1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688" y="6639163"/>
            <a:ext cx="3095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https://stock.adobe.com/images/traffic-light-red-yellow-green-lights-go-wait-or-slow-stop-international-traffic-light-s-day-applique-vector-design-illustrations/211926764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251"/>
          <a:stretch/>
        </p:blipFill>
        <p:spPr>
          <a:xfrm>
            <a:off x="5796136" y="4905164"/>
            <a:ext cx="3228975" cy="153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4004" b="33574"/>
          <a:stretch/>
        </p:blipFill>
        <p:spPr>
          <a:xfrm>
            <a:off x="5760132" y="3244230"/>
            <a:ext cx="3228975" cy="147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7219"/>
          <a:stretch/>
        </p:blipFill>
        <p:spPr>
          <a:xfrm>
            <a:off x="5735513" y="1480034"/>
            <a:ext cx="3228975" cy="1492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6441735"/>
            <a:ext cx="4572000" cy="355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USGS SHEDS Brook trout model, NV DEP 2017, Chadwick et al. 2015,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Kratzer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2013,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Wehrly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2007; personal communication Keith </a:t>
            </a:r>
            <a:r>
              <a:rPr lang="en-US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Fritschie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(VA DEC); PA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 </a:t>
            </a:r>
            <a:r>
              <a:rPr lang="en-US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 Water Quality Standards</a:t>
            </a:r>
          </a:p>
        </p:txBody>
      </p:sp>
    </p:spTree>
    <p:extLst>
      <p:ext uri="{BB962C8B-B14F-4D97-AF65-F5344CB8AC3E}">
        <p14:creationId xmlns:p14="http://schemas.microsoft.com/office/powerpoint/2010/main" val="3455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351486"/>
            <a:ext cx="7634918" cy="5539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332148"/>
          </a:xfrm>
        </p:spPr>
        <p:txBody>
          <a:bodyPr/>
          <a:lstStyle/>
          <a:p>
            <a:r>
              <a:rPr lang="en-US" sz="3600" dirty="0"/>
              <a:t>Average Summer Water </a:t>
            </a:r>
            <a:r>
              <a:rPr lang="en-US" sz="3600" dirty="0" smtClean="0"/>
              <a:t>Temperature for 13 locations in Brodhead watershed (Year 2023)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95636" y="1448780"/>
            <a:ext cx="7202870" cy="88683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636" y="2348880"/>
            <a:ext cx="7202870" cy="8374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95636" y="3186363"/>
            <a:ext cx="7202870" cy="2942937"/>
          </a:xfrm>
          <a:prstGeom prst="rect">
            <a:avLst/>
          </a:prstGeom>
          <a:solidFill>
            <a:srgbClr val="00CC00">
              <a:alpha val="25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61828" y="3720885"/>
            <a:ext cx="4224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Average Summer Water Temperature (</a:t>
            </a:r>
            <a:r>
              <a:rPr lang="en-US" sz="1600" b="1" dirty="0" smtClean="0"/>
              <a:t>C°)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3311860" y="1700808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Non-Sustaining, &gt;21 </a:t>
            </a:r>
            <a:r>
              <a:rPr lang="en-US" sz="1800" b="1" dirty="0">
                <a:solidFill>
                  <a:schemeClr val="tx1"/>
                </a:solidFill>
              </a:rPr>
              <a:t>C°(</a:t>
            </a:r>
            <a:r>
              <a:rPr lang="en-US" sz="1800" b="1" dirty="0" smtClean="0">
                <a:solidFill>
                  <a:schemeClr val="tx1"/>
                </a:solidFill>
              </a:rPr>
              <a:t>70 </a:t>
            </a:r>
            <a:r>
              <a:rPr lang="en-US" sz="1800" b="1" dirty="0">
                <a:solidFill>
                  <a:schemeClr val="tx1"/>
                </a:solidFill>
              </a:rPr>
              <a:t>F°)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9872" y="2384884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Stressful, 19-21 C° (66-70 </a:t>
            </a:r>
            <a:r>
              <a:rPr lang="en-US" sz="1800" b="1" dirty="0">
                <a:solidFill>
                  <a:schemeClr val="tx1"/>
                </a:solidFill>
              </a:rPr>
              <a:t>F°)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7808" y="3789040"/>
            <a:ext cx="30700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Supportive, &lt;19 </a:t>
            </a:r>
            <a:r>
              <a:rPr lang="en-US" sz="1800" b="1" dirty="0">
                <a:solidFill>
                  <a:schemeClr val="tx1"/>
                </a:solidFill>
              </a:rPr>
              <a:t>C° (66 F°) </a:t>
            </a:r>
          </a:p>
        </p:txBody>
      </p:sp>
    </p:spTree>
    <p:extLst>
      <p:ext uri="{BB962C8B-B14F-4D97-AF65-F5344CB8AC3E}">
        <p14:creationId xmlns:p14="http://schemas.microsoft.com/office/powerpoint/2010/main" val="9613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6" y="2168860"/>
            <a:ext cx="8665850" cy="42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smtClean="0"/>
              <a:t>Yankee Run (BWA Logger 5)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3020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19572" y="2924944"/>
            <a:ext cx="799288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516" y="1447773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13.2 C°</a:t>
            </a:r>
            <a:endParaRPr lang="en-US" sz="1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426"/>
          <a:stretch/>
        </p:blipFill>
        <p:spPr>
          <a:xfrm>
            <a:off x="5591497" y="967228"/>
            <a:ext cx="3228975" cy="15286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71700" y="2653171"/>
            <a:ext cx="6298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 DEP </a:t>
            </a:r>
            <a:r>
              <a:rPr lang="en-US" dirty="0" smtClean="0"/>
              <a:t>Maximum Stream Temperature for Cold Water Fish (</a:t>
            </a:r>
            <a:r>
              <a:rPr lang="en-US" dirty="0" smtClean="0"/>
              <a:t>66 F°, 19 </a:t>
            </a:r>
            <a:r>
              <a:rPr lang="en-US" dirty="0"/>
              <a:t>C°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0913" y="5549163"/>
            <a:ext cx="435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spikes represent warm storm water runoff, which can be stressful to trout, especially larger fish </a:t>
            </a:r>
            <a:endParaRPr lang="en-US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21946"/>
            <a:ext cx="612068" cy="6120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-1655799" y="3981203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2667" y="6466510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5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952836"/>
            <a:ext cx="8998013" cy="4526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4000" dirty="0" err="1" smtClean="0"/>
              <a:t>Swiftwater</a:t>
            </a:r>
            <a:r>
              <a:rPr lang="en-US" sz="4000" dirty="0" smtClean="0"/>
              <a:t> Creek (Swift 314)</a:t>
            </a:r>
            <a:endParaRPr lang="en-US" sz="4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500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2600908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47352"/>
            <a:ext cx="53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14.7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9652" y="2348880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5589240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64218" y="5897017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7714" y="5281463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35596" y="5589240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5446" y="2964434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776356" y="3272211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-1725428" y="4046900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81373" y="6456106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251"/>
          <a:stretch/>
        </p:blipFill>
        <p:spPr>
          <a:xfrm>
            <a:off x="5796136" y="872716"/>
            <a:ext cx="3228975" cy="15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8928992" cy="4485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dirty="0" smtClean="0"/>
              <a:t>Lower Mill Creek (BWA3)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07024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564" y="2600908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275344"/>
            <a:ext cx="53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16.6 C° 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83668" y="2348880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251"/>
          <a:stretch/>
        </p:blipFill>
        <p:spPr>
          <a:xfrm>
            <a:off x="5771517" y="800708"/>
            <a:ext cx="3228975" cy="1536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3718" y="5409715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35696" y="5717492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29012"/>
            <a:ext cx="612068" cy="612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-1724323" y="4286553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79522" y="6468115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348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0" y="2060848"/>
            <a:ext cx="8964845" cy="4479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4000" dirty="0" smtClean="0"/>
              <a:t>Upper </a:t>
            </a:r>
            <a:r>
              <a:rPr lang="en-US" sz="4000" dirty="0" err="1" smtClean="0"/>
              <a:t>McMichaels</a:t>
            </a:r>
            <a:r>
              <a:rPr lang="en-US" sz="4000" dirty="0" smtClean="0"/>
              <a:t> Creek (BWA9)</a:t>
            </a:r>
            <a:endParaRPr lang="en-US" sz="4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21008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2996952"/>
            <a:ext cx="83529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311348"/>
            <a:ext cx="53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16.8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2723787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251"/>
          <a:stretch/>
        </p:blipFill>
        <p:spPr>
          <a:xfrm>
            <a:off x="5771517" y="836712"/>
            <a:ext cx="3228975" cy="15365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215" y="5461787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18193" y="576956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559643"/>
            <a:ext cx="612068" cy="612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1736345" y="4382082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1" y="6483939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564" y="462958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incomplete data set </a:t>
            </a:r>
            <a:r>
              <a:rPr lang="en-US" i="1" dirty="0" smtClean="0"/>
              <a:t>(</a:t>
            </a:r>
            <a:r>
              <a:rPr lang="en-US" i="1" dirty="0" smtClean="0"/>
              <a:t>July was hotter so summer average </a:t>
            </a:r>
            <a:r>
              <a:rPr lang="en-US" i="1" dirty="0" smtClean="0"/>
              <a:t>may be &gt;</a:t>
            </a:r>
            <a:r>
              <a:rPr lang="en-US" i="1" dirty="0" smtClean="0"/>
              <a:t>16.8</a:t>
            </a:r>
            <a:r>
              <a:rPr lang="en-US" i="1" dirty="0" smtClean="0"/>
              <a:t> </a:t>
            </a:r>
            <a:r>
              <a:rPr lang="en-US" i="1" dirty="0"/>
              <a:t>C</a:t>
            </a:r>
            <a:r>
              <a:rPr lang="en-US" i="1" dirty="0" smtClean="0"/>
              <a:t>°)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20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" y="2000270"/>
            <a:ext cx="8963142" cy="4499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838200"/>
          </a:xfrm>
        </p:spPr>
        <p:txBody>
          <a:bodyPr/>
          <a:lstStyle/>
          <a:p>
            <a:r>
              <a:rPr lang="en-US" sz="3600" dirty="0" smtClean="0"/>
              <a:t>Pocono Creek at Tannersville Woods (BWA8)</a:t>
            </a:r>
            <a:endParaRPr lang="en-US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80652"/>
            <a:ext cx="314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1" y="198884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564" y="3717032"/>
            <a:ext cx="8352928" cy="20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4510" y="1275344"/>
            <a:ext cx="533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Average Summer Water Temperature = 18.4 C°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3465004"/>
            <a:ext cx="610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DEP Maximum Stream Temperature for Cold Water Fish (66 F°, 19 C°)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66251"/>
          <a:stretch/>
        </p:blipFill>
        <p:spPr>
          <a:xfrm>
            <a:off x="5807521" y="800708"/>
            <a:ext cx="3228975" cy="15365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5556" y="5569495"/>
            <a:ext cx="203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error - disregard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07534" y="5877272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4" y="5447608"/>
            <a:ext cx="612068" cy="6120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1723012" y="4292204"/>
            <a:ext cx="38651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Water Temperature </a:t>
            </a:r>
            <a:r>
              <a:rPr lang="en-US" sz="1600" b="1" dirty="0"/>
              <a:t>(</a:t>
            </a:r>
            <a:r>
              <a:rPr lang="en-US" sz="1600" b="1" dirty="0" smtClean="0"/>
              <a:t>C</a:t>
            </a:r>
            <a:r>
              <a:rPr lang="en-US" sz="1600" b="1" dirty="0" smtClean="0"/>
              <a:t>°)           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1" y="6448424"/>
            <a:ext cx="1678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Date, year 2023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9572" y="467955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*Note – incomplete data set </a:t>
            </a:r>
            <a:r>
              <a:rPr lang="en-US" i="1" dirty="0" smtClean="0"/>
              <a:t>(</a:t>
            </a:r>
            <a:r>
              <a:rPr lang="en-US" i="1" dirty="0" smtClean="0"/>
              <a:t>July was hotter so summer average </a:t>
            </a:r>
            <a:r>
              <a:rPr lang="en-US" i="1" dirty="0" smtClean="0"/>
              <a:t>may be &gt;</a:t>
            </a:r>
            <a:r>
              <a:rPr lang="en-US" i="1" dirty="0" smtClean="0"/>
              <a:t>18.4</a:t>
            </a:r>
            <a:r>
              <a:rPr lang="en-US" i="1" dirty="0" smtClean="0"/>
              <a:t> </a:t>
            </a:r>
            <a:r>
              <a:rPr lang="en-US" i="1" dirty="0"/>
              <a:t>C</a:t>
            </a:r>
            <a:r>
              <a:rPr lang="en-US" i="1" dirty="0" smtClean="0"/>
              <a:t>°)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52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">
  <a:themeElements>
    <a:clrScheme name="NEW STROU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113689</TotalTime>
  <Words>946</Words>
  <Application>Microsoft Office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Roboto</vt:lpstr>
      <vt:lpstr>Times</vt:lpstr>
      <vt:lpstr>Times New Roman</vt:lpstr>
      <vt:lpstr>theme</vt:lpstr>
      <vt:lpstr>PowerPoint Presentation</vt:lpstr>
      <vt:lpstr>Map of 12 EnviroDIY stations and 1 USGS station</vt:lpstr>
      <vt:lpstr>Average Summer Water Temperature (60-day, July-Aug) – Coarse Trout Thresholds</vt:lpstr>
      <vt:lpstr>Average Summer Water Temperature for 13 locations in Brodhead watershed (Year 2023)</vt:lpstr>
      <vt:lpstr>Yankee Run (BWA Logger 5)</vt:lpstr>
      <vt:lpstr>Swiftwater Creek (Swift 314)</vt:lpstr>
      <vt:lpstr>Lower Mill Creek (BWA3)</vt:lpstr>
      <vt:lpstr>Upper McMichaels Creek (BWA9)</vt:lpstr>
      <vt:lpstr>Pocono Creek at Tannersville Woods (BWA8)</vt:lpstr>
      <vt:lpstr>Marshalls Creek Falls (BWA10)</vt:lpstr>
      <vt:lpstr>Paradise Creek above Brodhead (PKPC3S)</vt:lpstr>
      <vt:lpstr>Butz Run (BWA4)</vt:lpstr>
      <vt:lpstr>Brodhead Creek above Paradise (PKBH7S)</vt:lpstr>
      <vt:lpstr>Pocono Creek at Rail Gap (BWA6)</vt:lpstr>
      <vt:lpstr>McMichaels Creek on Pomeroy (BWA7)</vt:lpstr>
      <vt:lpstr>Forest Hills Run (BWA1)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Bressler</dc:creator>
  <cp:lastModifiedBy>David Bressler</cp:lastModifiedBy>
  <cp:revision>2574</cp:revision>
  <dcterms:modified xsi:type="dcterms:W3CDTF">2024-01-23T16:26:07Z</dcterms:modified>
</cp:coreProperties>
</file>