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4"/>
  </p:notesMasterIdLst>
  <p:handoutMasterIdLst>
    <p:handoutMasterId r:id="rId15"/>
  </p:handoutMasterIdLst>
  <p:sldIdLst>
    <p:sldId id="2471" r:id="rId2"/>
    <p:sldId id="2472" r:id="rId3"/>
    <p:sldId id="2497" r:id="rId4"/>
    <p:sldId id="2495" r:id="rId5"/>
    <p:sldId id="2494" r:id="rId6"/>
    <p:sldId id="2066" r:id="rId7"/>
    <p:sldId id="2336" r:id="rId8"/>
    <p:sldId id="2340" r:id="rId9"/>
    <p:sldId id="2502" r:id="rId10"/>
    <p:sldId id="2504" r:id="rId11"/>
    <p:sldId id="2510" r:id="rId12"/>
    <p:sldId id="2509" r:id="rId13"/>
  </p:sldIdLst>
  <p:sldSz cx="9144000" cy="5715000" type="screen16x10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F11FF"/>
    <a:srgbClr val="00D500"/>
    <a:srgbClr val="008000"/>
    <a:srgbClr val="00E800"/>
    <a:srgbClr val="00FF00"/>
    <a:srgbClr val="000000"/>
    <a:srgbClr val="FFFF00"/>
    <a:srgbClr val="008080"/>
    <a:srgbClr val="009999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99"/>
    <p:restoredTop sz="95778" autoAdjust="0"/>
  </p:normalViewPr>
  <p:slideViewPr>
    <p:cSldViewPr snapToObjects="1">
      <p:cViewPr>
        <p:scale>
          <a:sx n="52" d="100"/>
          <a:sy n="52" d="100"/>
        </p:scale>
        <p:origin x="3864" y="166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99" d="100"/>
          <a:sy n="99" d="100"/>
        </p:scale>
        <p:origin x="-362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5909A-6972-C544-B87C-02A98A8322A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7917-03E0-CD4E-8A24-1BB11BADC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3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76263C9F-2C79-7842-9A0F-3D0929C1F7E3}" type="datetime1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8E2BBB1-5EFA-9341-9A95-5594A1596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05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514600" y="514350"/>
            <a:ext cx="41148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4182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514600" y="514350"/>
            <a:ext cx="41148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9988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514600" y="514350"/>
            <a:ext cx="41148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3924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57C63-501F-4A44-B6EB-BB219E71834A}" type="datetime1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8791-3338-B341-870B-EF597FE26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5638272"/>
            <a:ext cx="9170988" cy="113771"/>
          </a:xfrm>
          <a:prstGeom prst="rect">
            <a:avLst/>
          </a:prstGeom>
          <a:solidFill>
            <a:srgbClr val="003C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4" name="Picture 3" descr="stroud-black-blue-l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00" y="5000794"/>
            <a:ext cx="1409700" cy="59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9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>
              <a:defRPr/>
            </a:pPr>
            <a:fld id="{0ECF4AE9-FD4E-EF46-9478-3F1F0432CBCC}" type="datetime1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>
              <a:defRPr/>
            </a:pPr>
            <a:fld id="{4345E43A-5522-B442-A508-16B15C514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Times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Times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Times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Time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url=https%3A%2F%2Fwww.thedailybeast.com%2Fwhen-table-salt-becomes-poison&amp;psig=AOvVaw3kHd8gyx0sHplJaLJHsTAq&amp;ust=1678544200176000&amp;source=images&amp;cd=vfe&amp;ved=0CA8QjRxqFwoTCKCamNbG0f0CFQAAAAAdAAAAABA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s://www.google.com/url?sa=i&amp;url=https%3A%2F%2Fwww.dreamstime.com%2Fsalt-scattered-black-surface-written-word-poison-concept-healthy-food-diet-harm-to-health-excessive-consumption-image123514967&amp;psig=AOvVaw3kHd8gyx0sHplJaLJHsTAq&amp;ust=1678544200176000&amp;source=images&amp;cd=vfe&amp;ved=0CA8QjRxqFwoTCKCamNbG0f0CFQAAAAAdAAAAABAM" TargetMode="External"/><Relationship Id="rId4" Type="http://schemas.openxmlformats.org/officeDocument/2006/relationships/hyperlink" Target="https://www.thedailybeast.com/when-table-salt-becomes-poison?ref=scro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3999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Road salt use is much greater than decades ago.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BB029-DBD2-6146-B7F2-F28B8F9D6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7" y="1104900"/>
            <a:ext cx="4796123" cy="4394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2EF8A8-BFC2-3743-A0CD-7EF65AD281F6}"/>
              </a:ext>
            </a:extLst>
          </p:cNvPr>
          <p:cNvSpPr txBox="1"/>
          <p:nvPr/>
        </p:nvSpPr>
        <p:spPr>
          <a:xfrm>
            <a:off x="1752600" y="737686"/>
            <a:ext cx="213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Applied in the USA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141DA-FA3A-0147-9F17-D6EDEAE10601}"/>
              </a:ext>
            </a:extLst>
          </p:cNvPr>
          <p:cNvSpPr txBox="1"/>
          <p:nvPr/>
        </p:nvSpPr>
        <p:spPr>
          <a:xfrm>
            <a:off x="5719110" y="3122593"/>
            <a:ext cx="3729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5x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more 1970-1992 (10 MMT)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70F86F1-2BAF-5843-A3A7-EE57C38A239A}"/>
              </a:ext>
            </a:extLst>
          </p:cNvPr>
          <p:cNvSpPr/>
          <p:nvPr/>
        </p:nvSpPr>
        <p:spPr>
          <a:xfrm rot="10800000">
            <a:off x="5000984" y="4386590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C7A1F85-4EC3-2A41-8375-DC1A83D293FC}"/>
              </a:ext>
            </a:extLst>
          </p:cNvPr>
          <p:cNvSpPr/>
          <p:nvPr/>
        </p:nvSpPr>
        <p:spPr>
          <a:xfrm rot="10800000">
            <a:off x="5000984" y="3538211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CB31CFB-31F1-8F41-AE4D-90F9567017B9}"/>
              </a:ext>
            </a:extLst>
          </p:cNvPr>
          <p:cNvSpPr/>
          <p:nvPr/>
        </p:nvSpPr>
        <p:spPr>
          <a:xfrm rot="10800000">
            <a:off x="5000983" y="2006947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FB671C-ED1C-C546-8119-D1506F99691F}"/>
              </a:ext>
            </a:extLst>
          </p:cNvPr>
          <p:cNvSpPr txBox="1"/>
          <p:nvPr/>
        </p:nvSpPr>
        <p:spPr>
          <a:xfrm>
            <a:off x="5719110" y="1886010"/>
            <a:ext cx="3539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Now </a:t>
            </a:r>
            <a:r>
              <a:rPr lang="en-US" sz="28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12x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more than 1960 (25 MMT)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0E136-892C-734C-8C98-C88DEBDE1590}"/>
              </a:ext>
            </a:extLst>
          </p:cNvPr>
          <p:cNvSpPr txBox="1"/>
          <p:nvPr/>
        </p:nvSpPr>
        <p:spPr>
          <a:xfrm>
            <a:off x="5719110" y="4239280"/>
            <a:ext cx="317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&lt;2 MMT pre-1960</a:t>
            </a:r>
          </a:p>
        </p:txBody>
      </p:sp>
    </p:spTree>
    <p:extLst>
      <p:ext uri="{BB962C8B-B14F-4D97-AF65-F5344CB8AC3E}">
        <p14:creationId xmlns:p14="http://schemas.microsoft.com/office/powerpoint/2010/main" val="401646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" y="0"/>
            <a:ext cx="9143999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elvetica"/>
                <a:cs typeface="Helvetica"/>
              </a:rPr>
              <a:t>How much salt is too much salt?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53FD2-2AF4-604E-A00B-087920AE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257" y="1768610"/>
            <a:ext cx="4094921" cy="3834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78AE83-FDD6-6748-AC46-038D8FB68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" y="1633836"/>
            <a:ext cx="4503657" cy="39038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5424D6-9907-0D4A-B41E-40251C315E62}"/>
              </a:ext>
            </a:extLst>
          </p:cNvPr>
          <p:cNvSpPr txBox="1"/>
          <p:nvPr/>
        </p:nvSpPr>
        <p:spPr>
          <a:xfrm>
            <a:off x="1200881" y="723900"/>
            <a:ext cx="1914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Short term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640 mg Cl/L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24E94-CF75-DD40-A14C-EAD6053B9640}"/>
              </a:ext>
            </a:extLst>
          </p:cNvPr>
          <p:cNvSpPr txBox="1"/>
          <p:nvPr/>
        </p:nvSpPr>
        <p:spPr>
          <a:xfrm>
            <a:off x="6106254" y="732183"/>
            <a:ext cx="1914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Long term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120 mg Cl/L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C4ACC-730D-5644-A335-20710435BF91}"/>
              </a:ext>
            </a:extLst>
          </p:cNvPr>
          <p:cNvSpPr txBox="1"/>
          <p:nvPr/>
        </p:nvSpPr>
        <p:spPr>
          <a:xfrm>
            <a:off x="3596805" y="910174"/>
            <a:ext cx="2313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Canadian Guidelines</a:t>
            </a:r>
          </a:p>
        </p:txBody>
      </p:sp>
    </p:spTree>
    <p:extLst>
      <p:ext uri="{BB962C8B-B14F-4D97-AF65-F5344CB8AC3E}">
        <p14:creationId xmlns:p14="http://schemas.microsoft.com/office/powerpoint/2010/main" val="256391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" y="0"/>
            <a:ext cx="9143999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elvetica"/>
                <a:cs typeface="Helvetica"/>
              </a:rPr>
              <a:t>How much salt is too much salt?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53FD2-2AF4-604E-A00B-087920AE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257" y="1768610"/>
            <a:ext cx="4094921" cy="3834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78AE83-FDD6-6748-AC46-038D8FB68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" y="1633836"/>
            <a:ext cx="4503657" cy="39038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5424D6-9907-0D4A-B41E-40251C315E62}"/>
              </a:ext>
            </a:extLst>
          </p:cNvPr>
          <p:cNvSpPr txBox="1"/>
          <p:nvPr/>
        </p:nvSpPr>
        <p:spPr>
          <a:xfrm>
            <a:off x="1200881" y="723900"/>
            <a:ext cx="1914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Short term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640 mg Cl/L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24E94-CF75-DD40-A14C-EAD6053B9640}"/>
              </a:ext>
            </a:extLst>
          </p:cNvPr>
          <p:cNvSpPr txBox="1"/>
          <p:nvPr/>
        </p:nvSpPr>
        <p:spPr>
          <a:xfrm>
            <a:off x="6106254" y="732183"/>
            <a:ext cx="1914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Long term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120 mg Cl/L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C4ACC-730D-5644-A335-20710435BF91}"/>
              </a:ext>
            </a:extLst>
          </p:cNvPr>
          <p:cNvSpPr txBox="1"/>
          <p:nvPr/>
        </p:nvSpPr>
        <p:spPr>
          <a:xfrm>
            <a:off x="3656917" y="910174"/>
            <a:ext cx="219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salt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 tsp = 922 mg Cl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E5E7DCE3-9ADE-E541-A963-B5374E9EE34F}"/>
              </a:ext>
            </a:extLst>
          </p:cNvPr>
          <p:cNvSpPr/>
          <p:nvPr/>
        </p:nvSpPr>
        <p:spPr>
          <a:xfrm rot="10800000">
            <a:off x="1642580" y="4610100"/>
            <a:ext cx="262419" cy="381000"/>
          </a:xfrm>
          <a:prstGeom prst="downArrow">
            <a:avLst>
              <a:gd name="adj1" fmla="val 65150"/>
              <a:gd name="adj2" fmla="val 50000"/>
            </a:avLst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E9877E11-BF5D-224A-9651-114C5AC6E4F6}"/>
              </a:ext>
            </a:extLst>
          </p:cNvPr>
          <p:cNvSpPr/>
          <p:nvPr/>
        </p:nvSpPr>
        <p:spPr>
          <a:xfrm rot="10800000">
            <a:off x="7357581" y="4628277"/>
            <a:ext cx="262419" cy="381000"/>
          </a:xfrm>
          <a:prstGeom prst="downArrow">
            <a:avLst>
              <a:gd name="adj1" fmla="val 65150"/>
              <a:gd name="adj2" fmla="val 50000"/>
            </a:avLst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C25746E8-DB93-B443-82E7-0F4912E41773}"/>
              </a:ext>
            </a:extLst>
          </p:cNvPr>
          <p:cNvSpPr/>
          <p:nvPr/>
        </p:nvSpPr>
        <p:spPr>
          <a:xfrm>
            <a:off x="8153400" y="910174"/>
            <a:ext cx="228600" cy="651926"/>
          </a:xfrm>
          <a:prstGeom prst="rightBrace">
            <a:avLst>
              <a:gd name="adj1" fmla="val 8333"/>
              <a:gd name="adj2" fmla="val 5140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078A82-2AEC-B046-84B4-4A76274F6D08}"/>
              </a:ext>
            </a:extLst>
          </p:cNvPr>
          <p:cNvSpPr txBox="1"/>
          <p:nvPr/>
        </p:nvSpPr>
        <p:spPr>
          <a:xfrm>
            <a:off x="8439913" y="876300"/>
            <a:ext cx="627888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&gt;50% of our sites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E464B4-92BA-8741-9A5E-721A05B9CE7C}"/>
              </a:ext>
            </a:extLst>
          </p:cNvPr>
          <p:cNvCxnSpPr>
            <a:cxnSpLocks/>
          </p:cNvCxnSpPr>
          <p:nvPr/>
        </p:nvCxnSpPr>
        <p:spPr>
          <a:xfrm>
            <a:off x="7467600" y="3543300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183165A-DFC3-2947-9004-2E2374761D17}"/>
              </a:ext>
            </a:extLst>
          </p:cNvPr>
          <p:cNvCxnSpPr>
            <a:cxnSpLocks/>
          </p:cNvCxnSpPr>
          <p:nvPr/>
        </p:nvCxnSpPr>
        <p:spPr>
          <a:xfrm>
            <a:off x="1752600" y="438150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00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" y="0"/>
            <a:ext cx="9143999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1602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F95582-8C53-6741-BFA4-2B9E42FED45C}"/>
              </a:ext>
            </a:extLst>
          </p:cNvPr>
          <p:cNvSpPr txBox="1"/>
          <p:nvPr/>
        </p:nvSpPr>
        <p:spPr>
          <a:xfrm>
            <a:off x="7620000" y="4914900"/>
            <a:ext cx="1508593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B0408F-B12D-854A-9C57-E985D2204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346" y="1623391"/>
            <a:ext cx="4611454" cy="3983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" y="0"/>
            <a:ext cx="9143999" cy="10772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Road salt use is much greater than decades ago. </a:t>
            </a:r>
            <a:b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That salt is contaminating our streams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BB029-DBD2-6146-B7F2-F28B8F9D6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20715"/>
            <a:ext cx="4260428" cy="3903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2EF8A8-BFC2-3743-A0CD-7EF65AD281F6}"/>
              </a:ext>
            </a:extLst>
          </p:cNvPr>
          <p:cNvSpPr txBox="1"/>
          <p:nvPr/>
        </p:nvSpPr>
        <p:spPr>
          <a:xfrm>
            <a:off x="1402404" y="1238190"/>
            <a:ext cx="213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Applied in the USA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3CF64-DEC3-FB45-B4B5-DB72FAAE1A1E}"/>
              </a:ext>
            </a:extLst>
          </p:cNvPr>
          <p:cNvSpPr txBox="1"/>
          <p:nvPr/>
        </p:nvSpPr>
        <p:spPr>
          <a:xfrm>
            <a:off x="5976646" y="1217674"/>
            <a:ext cx="2370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local stream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0D4D1-E9AB-194B-BC28-225026DCEF81}"/>
              </a:ext>
            </a:extLst>
          </p:cNvPr>
          <p:cNvSpPr txBox="1"/>
          <p:nvPr/>
        </p:nvSpPr>
        <p:spPr>
          <a:xfrm>
            <a:off x="7010400" y="1734794"/>
            <a:ext cx="147187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30x increase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578BF-41ED-1C4F-9346-235F2B6CA170}"/>
              </a:ext>
            </a:extLst>
          </p:cNvPr>
          <p:cNvSpPr txBox="1"/>
          <p:nvPr/>
        </p:nvSpPr>
        <p:spPr>
          <a:xfrm>
            <a:off x="5235193" y="3415138"/>
            <a:ext cx="1482906" cy="400110"/>
          </a:xfrm>
          <a:prstGeom prst="rect">
            <a:avLst/>
          </a:prstGeom>
          <a:noFill/>
          <a:ln>
            <a:solidFill>
              <a:srgbClr val="0F11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F1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10x increase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D9BC06-61CD-CA49-90A8-FFC94A57FE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366" y="5381444"/>
            <a:ext cx="761998" cy="2255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EA5284-B143-D64F-BFB0-6FBBA9E175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68" y="5332008"/>
            <a:ext cx="919165" cy="2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9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08FC525-1B86-9049-88FE-E661BC95D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835" y="4769703"/>
            <a:ext cx="1600200" cy="8309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B0408F-B12D-854A-9C57-E985D2204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23391"/>
            <a:ext cx="4611454" cy="3983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" y="0"/>
            <a:ext cx="9143999" cy="10772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Road salt use is much greater than decades ago. </a:t>
            </a:r>
            <a:b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That salt is contaminating our streams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3CF64-DEC3-FB45-B4B5-DB72FAAE1A1E}"/>
              </a:ext>
            </a:extLst>
          </p:cNvPr>
          <p:cNvSpPr txBox="1"/>
          <p:nvPr/>
        </p:nvSpPr>
        <p:spPr>
          <a:xfrm>
            <a:off x="3349100" y="1217674"/>
            <a:ext cx="2370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local stream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0D4D1-E9AB-194B-BC28-225026DCEF81}"/>
              </a:ext>
            </a:extLst>
          </p:cNvPr>
          <p:cNvSpPr txBox="1"/>
          <p:nvPr/>
        </p:nvSpPr>
        <p:spPr>
          <a:xfrm>
            <a:off x="4382854" y="1734794"/>
            <a:ext cx="147187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30x increase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578BF-41ED-1C4F-9346-235F2B6CA170}"/>
              </a:ext>
            </a:extLst>
          </p:cNvPr>
          <p:cNvSpPr txBox="1"/>
          <p:nvPr/>
        </p:nvSpPr>
        <p:spPr>
          <a:xfrm>
            <a:off x="2607647" y="3415138"/>
            <a:ext cx="1482906" cy="400110"/>
          </a:xfrm>
          <a:prstGeom prst="rect">
            <a:avLst/>
          </a:prstGeom>
          <a:noFill/>
          <a:ln>
            <a:solidFill>
              <a:srgbClr val="0F11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F1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10x increase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D9BC06-61CD-CA49-90A8-FFC94A57FE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820" y="5381444"/>
            <a:ext cx="761998" cy="2255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EA5284-B143-D64F-BFB0-6FBBA9E175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822" y="5332008"/>
            <a:ext cx="919165" cy="274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AC7A9-A489-7340-A93D-9848489BFB36}"/>
              </a:ext>
            </a:extLst>
          </p:cNvPr>
          <p:cNvSpPr txBox="1"/>
          <p:nvPr/>
        </p:nvSpPr>
        <p:spPr>
          <a:xfrm>
            <a:off x="6629400" y="1790700"/>
            <a:ext cx="1936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Urban/Suburban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59% Developed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9399AE-99E7-6F4D-8D11-C61BBBA22E46}"/>
              </a:ext>
            </a:extLst>
          </p:cNvPr>
          <p:cNvSpPr txBox="1"/>
          <p:nvPr/>
        </p:nvSpPr>
        <p:spPr>
          <a:xfrm>
            <a:off x="6629400" y="3543300"/>
            <a:ext cx="1830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F1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Rural/Suburban</a:t>
            </a:r>
          </a:p>
          <a:p>
            <a:pPr algn="ctr"/>
            <a:r>
              <a:rPr lang="en-US" dirty="0">
                <a:solidFill>
                  <a:srgbClr val="0F1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 Developed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30F71-9C62-8346-9F3A-E23461B83B54}"/>
              </a:ext>
            </a:extLst>
          </p:cNvPr>
          <p:cNvSpPr txBox="1"/>
          <p:nvPr/>
        </p:nvSpPr>
        <p:spPr>
          <a:xfrm>
            <a:off x="6629400" y="4283214"/>
            <a:ext cx="1671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Rural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7% Developed</a:t>
            </a:r>
          </a:p>
        </p:txBody>
      </p:sp>
    </p:spTree>
    <p:extLst>
      <p:ext uri="{BB962C8B-B14F-4D97-AF65-F5344CB8AC3E}">
        <p14:creationId xmlns:p14="http://schemas.microsoft.com/office/powerpoint/2010/main" val="51512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33EA0B9-DF2A-DB4F-86C2-7EED16CE49D0}"/>
              </a:ext>
            </a:extLst>
          </p:cNvPr>
          <p:cNvSpPr txBox="1"/>
          <p:nvPr/>
        </p:nvSpPr>
        <p:spPr>
          <a:xfrm>
            <a:off x="7620000" y="4914900"/>
            <a:ext cx="1508593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964CB5-A8A3-324F-9AEF-42008C9068F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811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Salt concentration always elevated, 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and highly variable - </a:t>
            </a:r>
            <a:r>
              <a:rPr lang="en-US" u="sng" dirty="0">
                <a:solidFill>
                  <a:schemeClr val="bg1"/>
                </a:solidFill>
                <a:latin typeface="+mn-lt"/>
              </a:rPr>
              <a:t>spatially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2BA014-B2D7-BE46-BEEF-EC95626BB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5" t="6721" r="7807" b="22935"/>
          <a:stretch/>
        </p:blipFill>
        <p:spPr>
          <a:xfrm>
            <a:off x="9939" y="1257300"/>
            <a:ext cx="2667001" cy="2921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459ACF-9702-044D-9FC0-92E48B01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033" y="2529770"/>
            <a:ext cx="3291054" cy="2300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A84AE5-72C2-604C-85CF-07226AB8E8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05" t="13350" r="10444" b="13614"/>
          <a:stretch/>
        </p:blipFill>
        <p:spPr>
          <a:xfrm>
            <a:off x="5953087" y="1257300"/>
            <a:ext cx="3190913" cy="2552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E87C3E-DDA5-9E4D-A750-4DF8DE1D05AF}"/>
              </a:ext>
            </a:extLst>
          </p:cNvPr>
          <p:cNvSpPr txBox="1"/>
          <p:nvPr/>
        </p:nvSpPr>
        <p:spPr>
          <a:xfrm>
            <a:off x="152400" y="4262822"/>
            <a:ext cx="2045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Tookany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Tacony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-Frankford Creeks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(31 sites)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77583-77E9-5646-9B31-9F3A6BF75EB2}"/>
              </a:ext>
            </a:extLst>
          </p:cNvPr>
          <p:cNvSpPr txBox="1"/>
          <p:nvPr/>
        </p:nvSpPr>
        <p:spPr>
          <a:xfrm>
            <a:off x="3341807" y="4903304"/>
            <a:ext cx="204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Valley Creek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(52 sites)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F343C-1CDD-014F-B271-D1DDED96A048}"/>
              </a:ext>
            </a:extLst>
          </p:cNvPr>
          <p:cNvSpPr txBox="1"/>
          <p:nvPr/>
        </p:nvSpPr>
        <p:spPr>
          <a:xfrm>
            <a:off x="6629400" y="3924287"/>
            <a:ext cx="2163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Plum, Blackhorse, Taylor, WB Chester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(108 sites)</a:t>
            </a:r>
          </a:p>
        </p:txBody>
      </p:sp>
    </p:spTree>
    <p:extLst>
      <p:ext uri="{BB962C8B-B14F-4D97-AF65-F5344CB8AC3E}">
        <p14:creationId xmlns:p14="http://schemas.microsoft.com/office/powerpoint/2010/main" val="60797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C95DD3-D179-DF4E-9B42-5F51F64CF7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811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Salt concentration always elevated, 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and highly variable - </a:t>
            </a:r>
            <a:r>
              <a:rPr lang="en-US" u="sng" dirty="0">
                <a:solidFill>
                  <a:schemeClr val="bg1"/>
                </a:solidFill>
                <a:latin typeface="+mn-lt"/>
              </a:rPr>
              <a:t>spatially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47D70-7924-BE49-BF77-563B02F3D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781300"/>
            <a:ext cx="3429000" cy="2819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4302C-D5D7-5946-A124-5DEE3D740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64"/>
          <a:stretch/>
        </p:blipFill>
        <p:spPr>
          <a:xfrm>
            <a:off x="6188506" y="1409700"/>
            <a:ext cx="2803094" cy="2966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D000AA-C8C8-7D49-8859-F05075CCEA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452"/>
          <a:stretch/>
        </p:blipFill>
        <p:spPr>
          <a:xfrm>
            <a:off x="152400" y="1409700"/>
            <a:ext cx="280309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cky run 96 h conductivity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85901"/>
            <a:ext cx="5447378" cy="413297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284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Salt concentration always elevated, 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and highly variable - </a:t>
            </a:r>
            <a:r>
              <a:rPr lang="en-US" u="sng" dirty="0">
                <a:solidFill>
                  <a:schemeClr val="bg1"/>
                </a:solidFill>
                <a:latin typeface="+mn-lt"/>
              </a:rPr>
              <a:t>temporally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09800"/>
            <a:ext cx="1767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Peaks at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20,000 to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40,000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μS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/cm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66" y="3886200"/>
            <a:ext cx="17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Seawater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55,000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μS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/cm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2084844"/>
            <a:ext cx="1905000" cy="2677656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TNC Stream Stewards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First State National Historic Park</a:t>
            </a:r>
          </a:p>
        </p:txBody>
      </p:sp>
    </p:spTree>
    <p:extLst>
      <p:ext uri="{BB962C8B-B14F-4D97-AF65-F5344CB8AC3E}">
        <p14:creationId xmlns:p14="http://schemas.microsoft.com/office/powerpoint/2010/main" val="160763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351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Salt concentration always elevated, 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and highly variable - </a:t>
            </a:r>
            <a:r>
              <a:rPr lang="en-US" u="sng" dirty="0">
                <a:solidFill>
                  <a:schemeClr val="bg1"/>
                </a:solidFill>
                <a:latin typeface="+mn-lt"/>
              </a:rPr>
              <a:t>temporally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1" y="3771900"/>
            <a:ext cx="2140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Seawater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50-55,000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μS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/cm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1562083"/>
            <a:ext cx="4876800" cy="830997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TTF Watershed Partnership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Shoemaker Run,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Tookany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Cr.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3EFD8-DA24-554A-B4B4-DDCC91F1E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482409"/>
            <a:ext cx="6858000" cy="3163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8F2596-2E60-A04A-8D81-105E474CF1C6}"/>
              </a:ext>
            </a:extLst>
          </p:cNvPr>
          <p:cNvSpPr txBox="1"/>
          <p:nvPr/>
        </p:nvSpPr>
        <p:spPr>
          <a:xfrm>
            <a:off x="228600" y="5098180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28-30 Jan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7E4F77-672F-F045-AA11-B2D406487E99}"/>
              </a:ext>
            </a:extLst>
          </p:cNvPr>
          <p:cNvCxnSpPr/>
          <p:nvPr/>
        </p:nvCxnSpPr>
        <p:spPr>
          <a:xfrm>
            <a:off x="2743200" y="4152900"/>
            <a:ext cx="6324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2508458"/>
            <a:ext cx="191270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Peaks at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50,000 and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106,000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μS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/cm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63656C-56BA-9C4E-BC7C-6202BF735396}"/>
              </a:ext>
            </a:extLst>
          </p:cNvPr>
          <p:cNvCxnSpPr>
            <a:cxnSpLocks/>
          </p:cNvCxnSpPr>
          <p:nvPr/>
        </p:nvCxnSpPr>
        <p:spPr>
          <a:xfrm>
            <a:off x="5715000" y="3524121"/>
            <a:ext cx="1526406" cy="1715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F83F76-1D72-7643-9101-472DBCCC2224}"/>
              </a:ext>
            </a:extLst>
          </p:cNvPr>
          <p:cNvCxnSpPr>
            <a:cxnSpLocks/>
          </p:cNvCxnSpPr>
          <p:nvPr/>
        </p:nvCxnSpPr>
        <p:spPr>
          <a:xfrm>
            <a:off x="5715000" y="3543300"/>
            <a:ext cx="990600" cy="520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72B627-66F8-C94B-8F1E-CA887A98212B}"/>
              </a:ext>
            </a:extLst>
          </p:cNvPr>
          <p:cNvCxnSpPr>
            <a:cxnSpLocks/>
          </p:cNvCxnSpPr>
          <p:nvPr/>
        </p:nvCxnSpPr>
        <p:spPr>
          <a:xfrm flipH="1">
            <a:off x="4419600" y="3543300"/>
            <a:ext cx="1295400" cy="520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EB864C-B216-E847-8A67-ECF53292BC14}"/>
              </a:ext>
            </a:extLst>
          </p:cNvPr>
          <p:cNvCxnSpPr>
            <a:cxnSpLocks/>
          </p:cNvCxnSpPr>
          <p:nvPr/>
        </p:nvCxnSpPr>
        <p:spPr>
          <a:xfrm>
            <a:off x="2031851" y="4152900"/>
            <a:ext cx="508298" cy="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4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942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Salt concentration always elevated, 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and highly variable - </a:t>
            </a:r>
            <a:r>
              <a:rPr lang="en-US" u="sng" dirty="0">
                <a:solidFill>
                  <a:schemeClr val="bg1"/>
                </a:solidFill>
                <a:latin typeface="+mn-lt"/>
              </a:rPr>
              <a:t>temporally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1" y="3771900"/>
            <a:ext cx="2140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Seawater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50-55,000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μS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/cm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1562083"/>
            <a:ext cx="4876800" cy="830997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TTF Watershed Partnership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Shoemaker Run,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Tookany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Cr.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3EFD8-DA24-554A-B4B4-DDCC91F1E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482409"/>
            <a:ext cx="6858000" cy="3163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8F2596-2E60-A04A-8D81-105E474CF1C6}"/>
              </a:ext>
            </a:extLst>
          </p:cNvPr>
          <p:cNvSpPr txBox="1"/>
          <p:nvPr/>
        </p:nvSpPr>
        <p:spPr>
          <a:xfrm>
            <a:off x="228600" y="5098180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28-30 Jan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7E4F77-672F-F045-AA11-B2D406487E99}"/>
              </a:ext>
            </a:extLst>
          </p:cNvPr>
          <p:cNvCxnSpPr/>
          <p:nvPr/>
        </p:nvCxnSpPr>
        <p:spPr>
          <a:xfrm>
            <a:off x="2743200" y="4152900"/>
            <a:ext cx="6324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3278" y="2508458"/>
            <a:ext cx="1922322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Peaks at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18,700 and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42,300 mg Cl/L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63656C-56BA-9C4E-BC7C-6202BF735396}"/>
              </a:ext>
            </a:extLst>
          </p:cNvPr>
          <p:cNvCxnSpPr>
            <a:cxnSpLocks/>
          </p:cNvCxnSpPr>
          <p:nvPr/>
        </p:nvCxnSpPr>
        <p:spPr>
          <a:xfrm>
            <a:off x="5715000" y="3524121"/>
            <a:ext cx="1526406" cy="1715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F83F76-1D72-7643-9101-472DBCCC2224}"/>
              </a:ext>
            </a:extLst>
          </p:cNvPr>
          <p:cNvCxnSpPr>
            <a:cxnSpLocks/>
          </p:cNvCxnSpPr>
          <p:nvPr/>
        </p:nvCxnSpPr>
        <p:spPr>
          <a:xfrm>
            <a:off x="5715000" y="3543300"/>
            <a:ext cx="990600" cy="520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72B627-66F8-C94B-8F1E-CA887A98212B}"/>
              </a:ext>
            </a:extLst>
          </p:cNvPr>
          <p:cNvCxnSpPr>
            <a:cxnSpLocks/>
          </p:cNvCxnSpPr>
          <p:nvPr/>
        </p:nvCxnSpPr>
        <p:spPr>
          <a:xfrm flipH="1">
            <a:off x="4419600" y="3543300"/>
            <a:ext cx="1295400" cy="520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EB864C-B216-E847-8A67-ECF53292BC14}"/>
              </a:ext>
            </a:extLst>
          </p:cNvPr>
          <p:cNvCxnSpPr>
            <a:cxnSpLocks/>
          </p:cNvCxnSpPr>
          <p:nvPr/>
        </p:nvCxnSpPr>
        <p:spPr>
          <a:xfrm>
            <a:off x="2031851" y="4152900"/>
            <a:ext cx="508298" cy="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08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" y="0"/>
            <a:ext cx="9143999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elvetica"/>
                <a:cs typeface="Helvetica"/>
              </a:rPr>
              <a:t>How much salt is too much salt?</a:t>
            </a:r>
          </a:p>
        </p:txBody>
      </p:sp>
      <p:pic>
        <p:nvPicPr>
          <p:cNvPr id="1026" name="Picture 2" descr="When Table Salt Becomes Poison">
            <a:hlinkClick r:id="rId2"/>
            <a:extLst>
              <a:ext uri="{FF2B5EF4-FFF2-40B4-BE49-F238E27FC236}">
                <a16:creationId xmlns:a16="http://schemas.microsoft.com/office/drawing/2014/main" id="{B2C116AD-DC01-5A49-AE97-412F6F0B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9" y="770908"/>
            <a:ext cx="4699001" cy="2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DA6B26-6DF1-8342-ABD8-A6F5D451DEA8}"/>
              </a:ext>
            </a:extLst>
          </p:cNvPr>
          <p:cNvSpPr txBox="1"/>
          <p:nvPr/>
        </p:nvSpPr>
        <p:spPr>
          <a:xfrm>
            <a:off x="0" y="5309866"/>
            <a:ext cx="4390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hlinkClick r:id="rId4"/>
              </a:rPr>
              <a:t>https://www.thedailybeast.com/when-table-salt-becomes-poison?ref=scroll</a:t>
            </a:r>
            <a:endParaRPr lang="en-US" sz="500" dirty="0"/>
          </a:p>
          <a:p>
            <a:r>
              <a:rPr lang="en-US" sz="500" dirty="0"/>
              <a:t>https://</a:t>
            </a:r>
            <a:r>
              <a:rPr lang="en-US" sz="500" dirty="0" err="1"/>
              <a:t>www.dreamstime.com</a:t>
            </a:r>
            <a:r>
              <a:rPr lang="en-US" sz="500" dirty="0"/>
              <a:t>/salt-scattered-black-surface-written-word-poison-concept-healthy-food-diet-harm-to-health-excessive-consumption-image123514967</a:t>
            </a:r>
          </a:p>
        </p:txBody>
      </p:sp>
      <p:pic>
        <p:nvPicPr>
          <p:cNvPr id="1028" name="Picture 4" descr="Salt Scattered on Black Surface. Written Word- Poison Stock Image - Image  of metaphor, excessive: 123514967">
            <a:hlinkClick r:id="rId5"/>
            <a:extLst>
              <a:ext uri="{FF2B5EF4-FFF2-40B4-BE49-F238E27FC236}">
                <a16:creationId xmlns:a16="http://schemas.microsoft.com/office/drawing/2014/main" id="{714016F1-BCCD-D24D-920F-BB6284F2E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100"/>
            <a:ext cx="4481450" cy="298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7198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6_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59248</TotalTime>
  <Words>310</Words>
  <Application>Microsoft Office PowerPoint</Application>
  <PresentationFormat>On-screen Show (16:10)</PresentationFormat>
  <Paragraphs>66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Helvetica</vt:lpstr>
      <vt:lpstr>Times</vt:lpstr>
      <vt:lpstr>Times New Roman</vt:lpstr>
      <vt:lpstr>Wingdings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Chengraphix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caroline chen</dc:creator>
  <cp:lastModifiedBy>David Bressler</cp:lastModifiedBy>
  <cp:revision>1483</cp:revision>
  <cp:lastPrinted>2023-03-09T18:58:48Z</cp:lastPrinted>
  <dcterms:created xsi:type="dcterms:W3CDTF">2008-09-10T20:57:32Z</dcterms:created>
  <dcterms:modified xsi:type="dcterms:W3CDTF">2023-03-16T16:03:42Z</dcterms:modified>
</cp:coreProperties>
</file>